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800" b="1" u="none" strike="noStrike">
                <a:solidFill>
                  <a:srgbClr val="D85C00"/>
                </a:solidFill>
                <a:uFillTx/>
                <a:latin typeface="Trebuchet MS"/>
              </a:rPr>
              <a:t>2026 год, млн. руб.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9919903884661598E-2"/>
          <c:y val="0.33863165169315801"/>
          <c:w val="0.79195034040848999"/>
          <c:h val="0.6326883206634420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0508"/>
        <c:axId val="9843412"/>
      </c:barChart>
      <c:catAx>
        <c:axId val="3190508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/>
            </a:pPr>
            <a:endParaRPr lang="ru-RU"/>
          </a:p>
        </c:txPr>
        <c:crossAx val="9843412"/>
        <c:crosses val="autoZero"/>
        <c:auto val="1"/>
        <c:lblAlgn val="ctr"/>
        <c:lblOffset val="100"/>
        <c:noMultiLvlLbl val="0"/>
      </c:catAx>
      <c:valAx>
        <c:axId val="9843412"/>
        <c:scaling>
          <c:orientation val="minMax"/>
        </c:scaling>
        <c:delete val="0"/>
        <c:axPos val="l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/>
            </a:pPr>
            <a:endParaRPr lang="ru-RU"/>
          </a:p>
        </c:txPr>
        <c:crossAx val="3190508"/>
        <c:crosses val="autoZero"/>
        <c:crossBetween val="midCat"/>
      </c:valAx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79987555555555601"/>
          <c:y val="0.44748084291187701"/>
          <c:w val="0.193069605302298"/>
          <c:h val="0.263018199233717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000" b="0" u="none" strike="noStrike">
              <a:solidFill>
                <a:srgbClr val="000000"/>
              </a:solidFill>
              <a:uFillTx/>
              <a:latin typeface="Trebuchet M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Trebuchet MS"/>
              </a:rPr>
              <a:t>тыс. рублей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</c:view3D>
    <c:floor>
      <c:thickness val="0"/>
      <c:spPr>
        <a:noFill/>
        <a:ln w="9360">
          <a:solidFill>
            <a:srgbClr val="8B8B8B"/>
          </a:solidFill>
          <a:round/>
        </a:ln>
      </c:spPr>
    </c:floor>
    <c:sideWall>
      <c:thickness val="0"/>
      <c:spPr>
        <a:noFill/>
        <a:ln w="9360">
          <a:solidFill>
            <a:srgbClr val="8B8B8B"/>
          </a:solidFill>
          <a:round/>
        </a:ln>
      </c:spPr>
    </c:sideWall>
    <c:backWall>
      <c:thickness val="0"/>
      <c:spPr>
        <a:noFill/>
        <a:ln w="9360">
          <a:solidFill>
            <a:srgbClr val="8B8B8B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4.8488417746368299E-2"/>
          <c:y val="5.61119671289163E-2"/>
          <c:w val="0.948272477424421"/>
          <c:h val="0.862480739599383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4E67C8"/>
            </a:solidFill>
            <a:ln w="0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521519801926197"/>
                      <c:h val="0.13985167587003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103-4406-A3EE-6CC5DFE7C6F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1" u="none" strike="noStrike">
                    <a:solidFill>
                      <a:srgbClr val="000000"/>
                    </a:solidFill>
                    <a:uFillTx/>
                    <a:latin typeface="Trebuchet M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121295.5</c:v>
                </c:pt>
                <c:pt idx="1">
                  <c:v>50047.6</c:v>
                </c:pt>
                <c:pt idx="2">
                  <c:v>84009.2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4-4B25-BB84-35FE926AF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453860"/>
        <c:axId val="53321653"/>
        <c:axId val="0"/>
      </c:bar3DChart>
      <c:catAx>
        <c:axId val="51453860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Trebuchet MS"/>
              </a:defRPr>
            </a:pPr>
            <a:endParaRPr lang="ru-RU"/>
          </a:p>
        </c:txPr>
        <c:crossAx val="53321653"/>
        <c:crosses val="autoZero"/>
        <c:auto val="1"/>
        <c:lblAlgn val="ctr"/>
        <c:lblOffset val="100"/>
        <c:noMultiLvlLbl val="0"/>
      </c:catAx>
      <c:valAx>
        <c:axId val="53321653"/>
        <c:scaling>
          <c:orientation val="minMax"/>
        </c:scaling>
        <c:delete val="0"/>
        <c:axPos val="l"/>
        <c:majorGridlines>
          <c:spPr>
            <a:ln w="9360">
              <a:solidFill>
                <a:srgbClr val="8B8B8B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Trebuchet MS"/>
              </a:defRPr>
            </a:pPr>
            <a:endParaRPr lang="ru-RU"/>
          </a:p>
        </c:txPr>
        <c:crossAx val="51453860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800" b="1" u="none" strike="noStrike">
                <a:solidFill>
                  <a:srgbClr val="D85C00"/>
                </a:solidFill>
                <a:uFillTx/>
                <a:latin typeface="Trebuchet MS"/>
              </a:rPr>
              <a:t>2027 год, млн. руб.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1.7051238547675599E-2"/>
          <c:y val="0.26520387007601898"/>
          <c:w val="0.76917203936206302"/>
          <c:h val="0.65480304077401497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2026 год, млн. руб.</c:v>
                </c:pt>
              </c:strCache>
            </c:strRef>
          </c:tx>
          <c:spPr>
            <a:solidFill>
              <a:srgbClr val="4E67C8"/>
            </a:solidFill>
            <a:ln w="0">
              <a:noFill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88BD-46F8-BF7E-3A8E611CC548}"/>
              </c:ext>
            </c:extLst>
          </c:dPt>
          <c:dPt>
            <c:idx val="1"/>
            <c:bubble3D val="0"/>
            <c:spPr>
              <a:solidFill>
                <a:srgbClr val="5ECCF3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88BD-46F8-BF7E-3A8E611CC5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0" u="none" strike="noStrike">
                        <a:solidFill>
                          <a:srgbClr val="000000"/>
                        </a:solidFill>
                        <a:uFillTx/>
                        <a:latin typeface="Trebuchet MS"/>
                      </a:rPr>
                      <a:t>1212,7</a:t>
                    </a:r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8BD-46F8-BF7E-3A8E611CC5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0" u="none" strike="noStrike">
                        <a:solidFill>
                          <a:srgbClr val="000000"/>
                        </a:solidFill>
                        <a:uFillTx/>
                        <a:latin typeface="Trebuchet MS"/>
                      </a:rPr>
                      <a:t>1212,7</a:t>
                    </a:r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8BD-46F8-BF7E-3A8E611CC54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Trebuchet M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1284.9000000000001</c:v>
                </c:pt>
                <c:pt idx="1">
                  <c:v>1284.9000000000001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BD-46F8-BF7E-3A8E611CC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2919234103204"/>
          <c:y val="0.43949562132801201"/>
          <c:w val="0.18085677055142299"/>
          <c:h val="0.254575989358164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000" b="0" u="none" strike="noStrike">
              <a:solidFill>
                <a:srgbClr val="000000"/>
              </a:solidFill>
              <a:uFillTx/>
              <a:latin typeface="Trebuchet M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800" b="1" u="none" strike="noStrike">
                <a:solidFill>
                  <a:srgbClr val="D85C00"/>
                </a:solidFill>
                <a:uFillTx/>
                <a:latin typeface="Trebuchet MS"/>
              </a:rPr>
              <a:t>2028 год, млн. руб.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9.8256203890006694E-2"/>
          <c:y val="0.249955806964822"/>
          <c:w val="0.75863514419852496"/>
          <c:h val="0.64274350362382904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2027 год, млн. руб.</c:v>
                </c:pt>
              </c:strCache>
            </c:strRef>
          </c:tx>
          <c:spPr>
            <a:solidFill>
              <a:srgbClr val="4E67C8"/>
            </a:solidFill>
            <a:ln w="0">
              <a:noFill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D7A8-42F7-A060-0F7FC9AB16F3}"/>
              </c:ext>
            </c:extLst>
          </c:dPt>
          <c:dPt>
            <c:idx val="1"/>
            <c:bubble3D val="0"/>
            <c:spPr>
              <a:solidFill>
                <a:srgbClr val="5ECCF3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D7A8-42F7-A060-0F7FC9AB16F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0" u="none" strike="noStrike">
                        <a:solidFill>
                          <a:srgbClr val="000000"/>
                        </a:solidFill>
                        <a:uFillTx/>
                        <a:latin typeface="Trebuchet MS"/>
                      </a:rPr>
                      <a:t>1276,6</a:t>
                    </a:r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7A8-42F7-A060-0F7FC9AB16F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0" u="none" strike="noStrike">
                        <a:solidFill>
                          <a:srgbClr val="000000"/>
                        </a:solidFill>
                        <a:uFillTx/>
                        <a:latin typeface="Trebuchet MS"/>
                      </a:rPr>
                      <a:t>1276,6</a:t>
                    </a:r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7A8-42F7-A060-0F7FC9AB16F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Trebuchet M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1316.9</c:v>
                </c:pt>
                <c:pt idx="1">
                  <c:v>1316.9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A8-42F7-A060-0F7FC9AB1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000" b="0" u="none" strike="noStrike">
              <a:solidFill>
                <a:srgbClr val="000000"/>
              </a:solidFill>
              <a:uFillTx/>
              <a:latin typeface="Trebuchet M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800" b="1" u="none" strike="noStrike">
                <a:solidFill>
                  <a:srgbClr val="D85C00"/>
                </a:solidFill>
                <a:uFillTx/>
                <a:latin typeface="Trebuchet MS"/>
              </a:rPr>
              <a:t>2026 год, млн. руб.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109556029289091"/>
          <c:y val="0.27211472011057403"/>
          <c:w val="0.76902400593196796"/>
          <c:h val="0.65480304077401497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2026 год, млн. руб.</c:v>
                </c:pt>
              </c:strCache>
            </c:strRef>
          </c:tx>
          <c:spPr>
            <a:solidFill>
              <a:srgbClr val="4E67C8"/>
            </a:solidFill>
            <a:ln w="0">
              <a:noFill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163-43C1-B334-4EA0373F9E25}"/>
              </c:ext>
            </c:extLst>
          </c:dPt>
          <c:dPt>
            <c:idx val="1"/>
            <c:bubble3D val="0"/>
            <c:spPr>
              <a:solidFill>
                <a:srgbClr val="5ECCF3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5163-43C1-B334-4EA0373F9E2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="0" u="none" strike="noStrike">
                        <a:solidFill>
                          <a:srgbClr val="000000"/>
                        </a:solidFill>
                        <a:uFillTx/>
                        <a:latin typeface="Trebuchet MS"/>
                      </a:rPr>
                      <a:t>1364,4</a:t>
                    </a:r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163-43C1-B334-4EA0373F9E2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="0" u="none" strike="noStrike">
                        <a:solidFill>
                          <a:srgbClr val="000000"/>
                        </a:solidFill>
                        <a:uFillTx/>
                        <a:latin typeface="Trebuchet MS"/>
                      </a:rPr>
                      <a:t>1364,4</a:t>
                    </a:r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163-43C1-B334-4EA0373F9E2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Trebuchet M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1284.9000000000001</c:v>
                </c:pt>
                <c:pt idx="1">
                  <c:v>1284.9000000000001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63-43C1-B334-4EA0373F9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015759686832198"/>
          <c:y val="0.45166044061302701"/>
          <c:w val="0.21543902529348599"/>
          <c:h val="0.254575989358164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000" b="0" u="none" strike="noStrike">
              <a:solidFill>
                <a:srgbClr val="000000"/>
              </a:solidFill>
              <a:uFillTx/>
              <a:latin typeface="Trebuchet M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200" b="1" u="none" strike="noStrike">
                <a:solidFill>
                  <a:srgbClr val="000000"/>
                </a:solidFill>
                <a:uFillTx/>
                <a:latin typeface="Trebuchet MS"/>
              </a:rPr>
              <a:t>2026 год, тыс. рублей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2.89197618372555E-2"/>
          <c:y val="0.27484246243334998"/>
          <c:w val="0.49305358661752202"/>
          <c:h val="0.686217482630473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2025 год, тыс. рублей</c:v>
                </c:pt>
              </c:strCache>
            </c:strRef>
          </c:tx>
          <c:spPr>
            <a:solidFill>
              <a:srgbClr val="4E67C8"/>
            </a:solidFill>
            <a:ln w="0">
              <a:noFill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197F-45B3-BD7C-62FA3478EC27}"/>
              </c:ext>
            </c:extLst>
          </c:dPt>
          <c:dPt>
            <c:idx val="1"/>
            <c:bubble3D val="0"/>
            <c:spPr>
              <a:solidFill>
                <a:srgbClr val="5ECCF3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197F-45B3-BD7C-62FA3478EC2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 b="0" u="none" strike="noStrike" dirty="0">
                        <a:solidFill>
                          <a:srgbClr val="000000"/>
                        </a:solidFill>
                        <a:uFillTx/>
                        <a:latin typeface="Trebuchet MS"/>
                      </a:rPr>
                      <a:t>1196,0</a:t>
                    </a:r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97F-45B3-BD7C-62FA3478EC2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 b="0" u="none" strike="noStrike" dirty="0">
                        <a:solidFill>
                          <a:srgbClr val="000000"/>
                        </a:solidFill>
                        <a:uFillTx/>
                        <a:latin typeface="Trebuchet MS"/>
                      </a:rPr>
                      <a:t>168,3</a:t>
                    </a:r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97F-45B3-BD7C-62FA3478EC27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0" u="none" strike="noStrike">
                    <a:solidFill>
                      <a:srgbClr val="000000"/>
                    </a:solidFill>
                    <a:uFillTx/>
                    <a:latin typeface="Trebuchet M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1895.6</c:v>
                </c:pt>
                <c:pt idx="1">
                  <c:v>215.2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7F-45B3-BD7C-62FA3478E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15076729236601"/>
          <c:y val="0.35118975598125302"/>
          <c:w val="0.42072025786405898"/>
          <c:h val="0.38603324519667098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000" b="0" u="none" strike="noStrike">
              <a:solidFill>
                <a:srgbClr val="000000"/>
              </a:solidFill>
              <a:uFillTx/>
              <a:latin typeface="Trebuchet M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200" b="1" u="none" strike="noStrike">
                <a:solidFill>
                  <a:srgbClr val="000000"/>
                </a:solidFill>
                <a:uFillTx/>
                <a:latin typeface="Trebuchet MS"/>
              </a:rPr>
              <a:t>2027 год, тыс. рублей</a:t>
            </a:r>
          </a:p>
        </c:rich>
      </c:tx>
      <c:layout>
        <c:manualLayout>
          <c:xMode val="edge"/>
          <c:yMode val="edge"/>
          <c:x val="0.220898754737412"/>
          <c:y val="3.7664132688320702E-2"/>
        </c:manualLayout>
      </c:layout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2.88305360043313E-2"/>
          <c:y val="0.26261230131306201"/>
          <c:w val="0.49959393611261499"/>
          <c:h val="0.70577055977885295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2026 год, тыс. рублей</c:v>
                </c:pt>
              </c:strCache>
            </c:strRef>
          </c:tx>
          <c:spPr>
            <a:solidFill>
              <a:srgbClr val="4E67C8"/>
            </a:solidFill>
            <a:ln w="0">
              <a:noFill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9FE0-42EC-BBFA-5275F364B958}"/>
              </c:ext>
            </c:extLst>
          </c:dPt>
          <c:dPt>
            <c:idx val="1"/>
            <c:bubble3D val="0"/>
            <c:spPr>
              <a:solidFill>
                <a:srgbClr val="5ECCF3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9FE0-42EC-BBFA-5275F364B958}"/>
              </c:ext>
            </c:extLst>
          </c:dPt>
          <c:dLbls>
            <c:dLbl>
              <c:idx val="0"/>
              <c:layout>
                <c:manualLayout>
                  <c:x val="-5.2981606606606599E-2"/>
                  <c:y val="3.08304597701149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u="none" strike="noStrike" dirty="0">
                        <a:solidFill>
                          <a:srgbClr val="000000"/>
                        </a:solidFill>
                        <a:uFillTx/>
                        <a:latin typeface="Trebuchet MS"/>
                      </a:rPr>
                      <a:t>1039,4</a:t>
                    </a:r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FE0-42EC-BBFA-5275F364B9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 b="0" u="none" strike="noStrike" dirty="0">
                        <a:solidFill>
                          <a:srgbClr val="000000"/>
                        </a:solidFill>
                        <a:uFillTx/>
                        <a:latin typeface="Trebuchet MS"/>
                      </a:rPr>
                      <a:t>173,3</a:t>
                    </a:r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FE0-42EC-BBFA-5275F364B95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0" u="none" strike="noStrike">
                    <a:solidFill>
                      <a:srgbClr val="000000"/>
                    </a:solidFill>
                    <a:uFillTx/>
                    <a:latin typeface="Trebuchet M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1079.5999999999999</c:v>
                </c:pt>
                <c:pt idx="1">
                  <c:v>185.6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E0-42EC-BBFA-5275F364B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359119329950301"/>
          <c:y val="0.35041365135674601"/>
          <c:w val="0.44640880670049699"/>
          <c:h val="0.37820427359922998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000" b="0" u="none" strike="noStrike">
              <a:solidFill>
                <a:srgbClr val="000000"/>
              </a:solidFill>
              <a:uFillTx/>
              <a:latin typeface="Trebuchet M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200" b="1" u="none" strike="noStrike">
                <a:solidFill>
                  <a:srgbClr val="000000"/>
                </a:solidFill>
                <a:uFillTx/>
                <a:latin typeface="Trebuchet MS"/>
              </a:rPr>
              <a:t>2028 год, тыс. рублей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5.3700612131329997E-2"/>
          <c:y val="0.25584502338009402"/>
          <c:w val="0.47509738452977202"/>
          <c:h val="0.67601870407481601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2027 год, тыс. рублей</c:v>
                </c:pt>
              </c:strCache>
            </c:strRef>
          </c:tx>
          <c:spPr>
            <a:solidFill>
              <a:srgbClr val="4E67C8"/>
            </a:solidFill>
            <a:ln w="0">
              <a:noFill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258E-49AA-B11C-E42836182E5E}"/>
              </c:ext>
            </c:extLst>
          </c:dPt>
          <c:dPt>
            <c:idx val="1"/>
            <c:bubble3D val="0"/>
            <c:spPr>
              <a:solidFill>
                <a:srgbClr val="5ECCF3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258E-49AA-B11C-E42836182E5E}"/>
              </c:ext>
            </c:extLst>
          </c:dPt>
          <c:dLbls>
            <c:dLbl>
              <c:idx val="0"/>
              <c:layout>
                <c:manualLayout>
                  <c:x val="-7.6752853078053102E-2"/>
                  <c:y val="3.86484835018331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u="none" strike="noStrike" dirty="0">
                        <a:solidFill>
                          <a:srgbClr val="000000"/>
                        </a:solidFill>
                        <a:uFillTx/>
                        <a:latin typeface="Trebuchet MS"/>
                      </a:rPr>
                      <a:t>1106,0</a:t>
                    </a:r>
                  </a:p>
                </c:rich>
              </c:tx>
              <c:numFmt formatCode="General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58E-49AA-B11C-E42836182E5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 b="0" u="none" strike="noStrike" dirty="0">
                        <a:solidFill>
                          <a:srgbClr val="000000"/>
                        </a:solidFill>
                        <a:uFillTx/>
                        <a:latin typeface="Trebuchet MS"/>
                      </a:rPr>
                      <a:t>170,6</a:t>
                    </a:r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58E-49AA-B11C-E42836182E5E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0" u="none" strike="noStrike">
                    <a:solidFill>
                      <a:srgbClr val="000000"/>
                    </a:solidFill>
                    <a:uFillTx/>
                    <a:latin typeface="Trebuchet M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1089.9000000000001</c:v>
                </c:pt>
                <c:pt idx="1">
                  <c:v>185.6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8E-49AA-B11C-E42836182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398628547445405"/>
          <c:y val="0.39217448061326499"/>
          <c:w val="0.41661883247540399"/>
          <c:h val="0.35468836795911601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000" b="0" u="none" strike="noStrike">
              <a:solidFill>
                <a:srgbClr val="000000"/>
              </a:solidFill>
              <a:uFillTx/>
              <a:latin typeface="Trebuchet M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Trebuchet MS"/>
              </a:rPr>
              <a:t>тыс. рублей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</c:view3D>
    <c:floor>
      <c:thickness val="0"/>
      <c:spPr>
        <a:noFill/>
        <a:ln w="9360">
          <a:solidFill>
            <a:srgbClr val="8B8B8B"/>
          </a:solidFill>
          <a:round/>
        </a:ln>
      </c:spPr>
    </c:floor>
    <c:sideWall>
      <c:thickness val="0"/>
      <c:spPr>
        <a:noFill/>
        <a:ln w="9360">
          <a:solidFill>
            <a:srgbClr val="8B8B8B"/>
          </a:solidFill>
          <a:round/>
        </a:ln>
      </c:spPr>
    </c:sideWall>
    <c:backWall>
      <c:thickness val="0"/>
      <c:spPr>
        <a:noFill/>
        <a:ln w="9360">
          <a:solidFill>
            <a:srgbClr val="8B8B8B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38372977082655"/>
          <c:y val="4.9098196392785599E-2"/>
          <c:w val="0.86010644075160203"/>
          <c:h val="0.861890447561790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4E67C8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FB0-4406-9423-45EE8069D2C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FB0-4406-9423-45EE8069D2C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FB0-4406-9423-45EE8069D2CA}"/>
              </c:ext>
            </c:extLst>
          </c:dPt>
          <c:dLbls>
            <c:dLbl>
              <c:idx val="0"/>
              <c:numFmt formatCode="General" sourceLinked="0"/>
              <c:spPr/>
              <c:txPr>
                <a:bodyPr wrap="square"/>
                <a:lstStyle/>
                <a:p>
                  <a:pPr>
                    <a:defRPr sz="1100" b="1" u="none" strike="noStrike">
                      <a:solidFill>
                        <a:srgbClr val="000000"/>
                      </a:solidFill>
                      <a:uFillTx/>
                      <a:latin typeface="Trebuchet M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B0-4406-9423-45EE8069D2CA}"/>
                </c:ext>
              </c:extLst>
            </c:dLbl>
            <c:dLbl>
              <c:idx val="1"/>
              <c:numFmt formatCode="General" sourceLinked="0"/>
              <c:spPr/>
              <c:txPr>
                <a:bodyPr wrap="square"/>
                <a:lstStyle/>
                <a:p>
                  <a:pPr>
                    <a:defRPr sz="1100" b="1" u="none" strike="noStrike">
                      <a:solidFill>
                        <a:srgbClr val="000000"/>
                      </a:solidFill>
                      <a:uFillTx/>
                      <a:latin typeface="Trebuchet M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B0-4406-9423-45EE8069D2CA}"/>
                </c:ext>
              </c:extLst>
            </c:dLbl>
            <c:dLbl>
              <c:idx val="2"/>
              <c:numFmt formatCode="General" sourceLinked="0"/>
              <c:spPr/>
              <c:txPr>
                <a:bodyPr wrap="square"/>
                <a:lstStyle/>
                <a:p>
                  <a:pPr>
                    <a:defRPr sz="1100" b="1" u="none" strike="noStrike">
                      <a:solidFill>
                        <a:srgbClr val="000000"/>
                      </a:solidFill>
                      <a:uFillTx/>
                      <a:latin typeface="Trebuchet M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B0-4406-9423-45EE8069D2CA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1" u="none" strike="noStrike">
                    <a:solidFill>
                      <a:srgbClr val="000000"/>
                    </a:solidFill>
                    <a:uFillTx/>
                    <a:latin typeface="Trebuchet M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8926.2000000000007</c:v>
                </c:pt>
                <c:pt idx="1">
                  <c:v>8926.1</c:v>
                </c:pt>
                <c:pt idx="2">
                  <c:v>8941.4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B0-4406-9423-45EE8069D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751471"/>
        <c:axId val="30528097"/>
        <c:axId val="0"/>
      </c:bar3DChart>
      <c:catAx>
        <c:axId val="42751471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Trebuchet MS"/>
              </a:defRPr>
            </a:pPr>
            <a:endParaRPr lang="ru-RU"/>
          </a:p>
        </c:txPr>
        <c:crossAx val="30528097"/>
        <c:crosses val="autoZero"/>
        <c:auto val="1"/>
        <c:lblAlgn val="ctr"/>
        <c:lblOffset val="100"/>
        <c:noMultiLvlLbl val="0"/>
      </c:catAx>
      <c:valAx>
        <c:axId val="30528097"/>
        <c:scaling>
          <c:orientation val="minMax"/>
        </c:scaling>
        <c:delete val="0"/>
        <c:axPos val="l"/>
        <c:majorGridlines>
          <c:spPr>
            <a:ln w="9360">
              <a:solidFill>
                <a:srgbClr val="8B8B8B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Trebuchet MS"/>
              </a:defRPr>
            </a:pPr>
            <a:endParaRPr lang="ru-RU"/>
          </a:p>
        </c:txPr>
        <c:crossAx val="42751471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400" b="1" u="none" strike="noStrike">
                <a:solidFill>
                  <a:srgbClr val="000000"/>
                </a:solidFill>
                <a:uFillTx/>
                <a:latin typeface="Trebuchet MS"/>
              </a:rPr>
              <a:t>тыс. рублей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17"/>
      <c:rotY val="5"/>
      <c:rAngAx val="1"/>
    </c:view3D>
    <c:floor>
      <c:thickness val="0"/>
      <c:spPr>
        <a:noFill/>
        <a:ln w="9360">
          <a:solidFill>
            <a:srgbClr val="8B8B8B"/>
          </a:solidFill>
          <a:round/>
        </a:ln>
      </c:spPr>
    </c:floor>
    <c:sideWall>
      <c:thickness val="0"/>
      <c:spPr>
        <a:noFill/>
        <a:ln w="9360">
          <a:solidFill>
            <a:srgbClr val="8B8B8B"/>
          </a:solidFill>
          <a:round/>
        </a:ln>
      </c:spPr>
    </c:sideWall>
    <c:backWall>
      <c:thickness val="0"/>
      <c:spPr>
        <a:noFill/>
        <a:ln w="9360">
          <a:solidFill>
            <a:srgbClr val="8B8B8B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3.9012672906485503E-2"/>
          <c:y val="5.9416058394160601E-2"/>
          <c:w val="0.94839725006212205"/>
          <c:h val="0.8617518248175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4E67C8"/>
            </a:soli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00" b="1" u="none" strike="noStrike">
                    <a:solidFill>
                      <a:srgbClr val="000000"/>
                    </a:solidFill>
                    <a:uFillTx/>
                    <a:latin typeface="Trebuchet M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31553.13</c:v>
                </c:pt>
                <c:pt idx="1">
                  <c:v>38651.69</c:v>
                </c:pt>
                <c:pt idx="2">
                  <c:v>40192.089999999997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BC-4BAC-8D26-EAE8CBB02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393261"/>
        <c:axId val="81734581"/>
        <c:axId val="0"/>
      </c:bar3DChart>
      <c:catAx>
        <c:axId val="98393261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Trebuchet MS"/>
              </a:defRPr>
            </a:pPr>
            <a:endParaRPr lang="ru-RU"/>
          </a:p>
        </c:txPr>
        <c:crossAx val="81734581"/>
        <c:crosses val="autoZero"/>
        <c:auto val="1"/>
        <c:lblAlgn val="ctr"/>
        <c:lblOffset val="100"/>
        <c:noMultiLvlLbl val="0"/>
      </c:catAx>
      <c:valAx>
        <c:axId val="81734581"/>
        <c:scaling>
          <c:orientation val="minMax"/>
        </c:scaling>
        <c:delete val="0"/>
        <c:axPos val="l"/>
        <c:majorGridlines>
          <c:spPr>
            <a:ln w="9360">
              <a:solidFill>
                <a:srgbClr val="8B8B8B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Trebuchet MS"/>
              </a:defRPr>
            </a:pPr>
            <a:endParaRPr lang="ru-RU"/>
          </a:p>
        </c:txPr>
        <c:crossAx val="98393261"/>
        <c:crosses val="autoZero"/>
        <c:crossBetween val="between"/>
      </c:valAx>
    </c:plotArea>
    <c:plotVisOnly val="1"/>
    <c:dispBlanksAs val="gap"/>
    <c:showDLblsOverMax val="1"/>
  </c:chart>
  <c:spPr>
    <a:noFill/>
    <a:ln w="0"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BFC56-DB4F-4CF9-94A6-374838B64F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26408D-4BE2-41E8-8B22-B34A3F7A6BBD}">
      <dgm:prSet phldrT="[Текст]" custT="1"/>
      <dgm:spPr/>
      <dgm:t>
        <a:bodyPr/>
        <a:lstStyle/>
        <a:p>
          <a:pPr algn="just"/>
          <a:r>
            <a:rPr lang="ru-RU" sz="1200" b="0" i="0" dirty="0">
              <a:latin typeface="Times New Roman" pitchFamily="18" charset="0"/>
              <a:cs typeface="Times New Roman" pitchFamily="18" charset="0"/>
            </a:rPr>
            <a:t>Муниципальное бюджетное учреждение - учреждение, финансируемые преимущественно или целиком из средств местного бюджетов. В нашем округе осуществляют свою деятельность  29  таких учреждений. Это 10 школ, 10 детских садов, 3 учреждения дополнительного образования детей,  3 учреждения культуры, 2 детских школы искусств,  редакция газеты «Наша жизнь».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8B44F4A-319A-432B-B5AE-E71DCBC82A81}" type="parTrans" cxnId="{A30F2829-C39A-4F1D-8504-90E16B00BF37}">
      <dgm:prSet/>
      <dgm:spPr/>
      <dgm:t>
        <a:bodyPr/>
        <a:lstStyle/>
        <a:p>
          <a:endParaRPr lang="ru-RU"/>
        </a:p>
      </dgm:t>
    </dgm:pt>
    <dgm:pt modelId="{5EF8E261-86ED-444E-93B0-EB4A7C99A8E4}" type="sibTrans" cxnId="{A30F2829-C39A-4F1D-8504-90E16B00BF37}">
      <dgm:prSet/>
      <dgm:spPr/>
      <dgm:t>
        <a:bodyPr/>
        <a:lstStyle/>
        <a:p>
          <a:endParaRPr lang="ru-RU"/>
        </a:p>
      </dgm:t>
    </dgm:pt>
    <dgm:pt modelId="{80E514C8-B3CA-4B8A-A230-0F1DBE655EAE}">
      <dgm:prSet phldrT="[Текст]" custT="1"/>
      <dgm:spPr/>
      <dgm:t>
        <a:bodyPr/>
        <a:lstStyle/>
        <a:p>
          <a:pPr algn="just"/>
          <a:r>
            <a:rPr lang="ru-RU" sz="1200" b="0" i="0" dirty="0">
              <a:latin typeface="Times New Roman" pitchFamily="18" charset="0"/>
              <a:cs typeface="Times New Roman" pitchFamily="18" charset="0"/>
            </a:rPr>
            <a:t>Муниципальное автономное бюджетное учреждение – учреждение, которое помимо традиционного бюджетного финансирования ,  неотъемлемо получает средства из других источников, и в частности, – от предпринимательской деятельности. В нашем округе в форме автономного учреждения осуществляет свою деятельность физкультурно-оздоровительный комплекс «Рубин».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398D69D-1934-4A12-BB0E-5A394E18866D}" type="parTrans" cxnId="{CC6D4A95-9710-434E-898D-E097A85E93D2}">
      <dgm:prSet/>
      <dgm:spPr/>
      <dgm:t>
        <a:bodyPr/>
        <a:lstStyle/>
        <a:p>
          <a:endParaRPr lang="ru-RU"/>
        </a:p>
      </dgm:t>
    </dgm:pt>
    <dgm:pt modelId="{3944FD46-647A-4701-AFA8-E3F1284BA5D3}" type="sibTrans" cxnId="{CC6D4A95-9710-434E-898D-E097A85E93D2}">
      <dgm:prSet/>
      <dgm:spPr/>
      <dgm:t>
        <a:bodyPr/>
        <a:lstStyle/>
        <a:p>
          <a:endParaRPr lang="ru-RU"/>
        </a:p>
      </dgm:t>
    </dgm:pt>
    <dgm:pt modelId="{FC248F26-08A8-471A-BB7C-D72C85B1B75E}">
      <dgm:prSet phldrT="[Текст]" custT="1"/>
      <dgm:spPr/>
      <dgm:t>
        <a:bodyPr/>
        <a:lstStyle/>
        <a:p>
          <a:pPr algn="just"/>
          <a:r>
            <a:rPr lang="ru-RU" sz="1200" b="0" i="0" dirty="0">
              <a:latin typeface="Times New Roman" pitchFamily="18" charset="0"/>
              <a:cs typeface="Times New Roman" pitchFamily="18" charset="0"/>
            </a:rPr>
            <a:t>Муниципальное казенное учреждение –учреждение финансируемое за счет  средств местного бюджета которое не может заниматься приносящей доход деятельностью.  В нашем округе это «Хозяйственно-эксплуатационная служба администрации Ардатовского муниципального округа».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8EC6869-A3BA-415C-A569-F0662D916282}" type="parTrans" cxnId="{0869509E-690C-4A64-B3DF-A44B0A27F553}">
      <dgm:prSet/>
      <dgm:spPr/>
      <dgm:t>
        <a:bodyPr/>
        <a:lstStyle/>
        <a:p>
          <a:endParaRPr lang="ru-RU"/>
        </a:p>
      </dgm:t>
    </dgm:pt>
    <dgm:pt modelId="{E7367DA6-2ED0-42D0-8A77-C02CE6807E85}" type="sibTrans" cxnId="{0869509E-690C-4A64-B3DF-A44B0A27F553}">
      <dgm:prSet/>
      <dgm:spPr/>
      <dgm:t>
        <a:bodyPr/>
        <a:lstStyle/>
        <a:p>
          <a:endParaRPr lang="ru-RU"/>
        </a:p>
      </dgm:t>
    </dgm:pt>
    <dgm:pt modelId="{D5E2BCDD-60D4-441C-BFA0-F97154ABD021}" type="pres">
      <dgm:prSet presAssocID="{1D7BFC56-DB4F-4CF9-94A6-374838B64FA7}" presName="linear" presStyleCnt="0">
        <dgm:presLayoutVars>
          <dgm:dir/>
          <dgm:animLvl val="lvl"/>
          <dgm:resizeHandles val="exact"/>
        </dgm:presLayoutVars>
      </dgm:prSet>
      <dgm:spPr/>
    </dgm:pt>
    <dgm:pt modelId="{0EBB9A11-F8C7-49C2-A872-7648C8053530}" type="pres">
      <dgm:prSet presAssocID="{F926408D-4BE2-41E8-8B22-B34A3F7A6BBD}" presName="parentLin" presStyleCnt="0"/>
      <dgm:spPr/>
    </dgm:pt>
    <dgm:pt modelId="{CA267EE1-E55D-48AA-B2CE-72E6C260F1FD}" type="pres">
      <dgm:prSet presAssocID="{F926408D-4BE2-41E8-8B22-B34A3F7A6BBD}" presName="parentLeftMargin" presStyleLbl="node1" presStyleIdx="0" presStyleCnt="3"/>
      <dgm:spPr/>
    </dgm:pt>
    <dgm:pt modelId="{3E2FDF45-8B29-4498-803F-33FB1BD0229E}" type="pres">
      <dgm:prSet presAssocID="{F926408D-4BE2-41E8-8B22-B34A3F7A6BBD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8CD4E0DC-974A-44CB-BC1F-0D19DED4BD99}" type="pres">
      <dgm:prSet presAssocID="{F926408D-4BE2-41E8-8B22-B34A3F7A6BBD}" presName="negativeSpace" presStyleCnt="0"/>
      <dgm:spPr/>
    </dgm:pt>
    <dgm:pt modelId="{2481676D-99AD-43A5-BF26-9A7C85DF9756}" type="pres">
      <dgm:prSet presAssocID="{F926408D-4BE2-41E8-8B22-B34A3F7A6BBD}" presName="childText" presStyleLbl="conFgAcc1" presStyleIdx="0" presStyleCnt="3">
        <dgm:presLayoutVars>
          <dgm:bulletEnabled val="1"/>
        </dgm:presLayoutVars>
      </dgm:prSet>
      <dgm:spPr/>
    </dgm:pt>
    <dgm:pt modelId="{D1F6ABAA-F67F-4F71-9651-5F9A6B3411AC}" type="pres">
      <dgm:prSet presAssocID="{5EF8E261-86ED-444E-93B0-EB4A7C99A8E4}" presName="spaceBetweenRectangles" presStyleCnt="0"/>
      <dgm:spPr/>
    </dgm:pt>
    <dgm:pt modelId="{81A754EC-3E41-4F31-8543-B6C7F9FC73A2}" type="pres">
      <dgm:prSet presAssocID="{80E514C8-B3CA-4B8A-A230-0F1DBE655EAE}" presName="parentLin" presStyleCnt="0"/>
      <dgm:spPr/>
    </dgm:pt>
    <dgm:pt modelId="{06DDC0A7-BAE9-455C-B4F4-BDB7AF130260}" type="pres">
      <dgm:prSet presAssocID="{80E514C8-B3CA-4B8A-A230-0F1DBE655EAE}" presName="parentLeftMargin" presStyleLbl="node1" presStyleIdx="0" presStyleCnt="3"/>
      <dgm:spPr/>
    </dgm:pt>
    <dgm:pt modelId="{BB6786AB-03E0-432C-AEBA-38D990830416}" type="pres">
      <dgm:prSet presAssocID="{80E514C8-B3CA-4B8A-A230-0F1DBE655EAE}" presName="parentText" presStyleLbl="node1" presStyleIdx="1" presStyleCnt="3" custScaleX="136425">
        <dgm:presLayoutVars>
          <dgm:chMax val="0"/>
          <dgm:bulletEnabled val="1"/>
        </dgm:presLayoutVars>
      </dgm:prSet>
      <dgm:spPr/>
    </dgm:pt>
    <dgm:pt modelId="{6BB89E9A-22A7-405D-8868-BDDE880CB22A}" type="pres">
      <dgm:prSet presAssocID="{80E514C8-B3CA-4B8A-A230-0F1DBE655EAE}" presName="negativeSpace" presStyleCnt="0"/>
      <dgm:spPr/>
    </dgm:pt>
    <dgm:pt modelId="{C85FF258-C834-4C23-A541-6F9F6EB0A35F}" type="pres">
      <dgm:prSet presAssocID="{80E514C8-B3CA-4B8A-A230-0F1DBE655EAE}" presName="childText" presStyleLbl="conFgAcc1" presStyleIdx="1" presStyleCnt="3">
        <dgm:presLayoutVars>
          <dgm:bulletEnabled val="1"/>
        </dgm:presLayoutVars>
      </dgm:prSet>
      <dgm:spPr/>
    </dgm:pt>
    <dgm:pt modelId="{AF4FC199-5967-4C5C-9847-411AE3A13074}" type="pres">
      <dgm:prSet presAssocID="{3944FD46-647A-4701-AFA8-E3F1284BA5D3}" presName="spaceBetweenRectangles" presStyleCnt="0"/>
      <dgm:spPr/>
    </dgm:pt>
    <dgm:pt modelId="{9FB4EA1C-F77E-4D4A-BC2E-23BFF49747B8}" type="pres">
      <dgm:prSet presAssocID="{FC248F26-08A8-471A-BB7C-D72C85B1B75E}" presName="parentLin" presStyleCnt="0"/>
      <dgm:spPr/>
    </dgm:pt>
    <dgm:pt modelId="{0E24485E-AAF3-4E9D-BA1A-7E7A75B608AF}" type="pres">
      <dgm:prSet presAssocID="{FC248F26-08A8-471A-BB7C-D72C85B1B75E}" presName="parentLeftMargin" presStyleLbl="node1" presStyleIdx="1" presStyleCnt="3"/>
      <dgm:spPr/>
    </dgm:pt>
    <dgm:pt modelId="{3009C14F-4A8E-4236-82FB-8DF410043B48}" type="pres">
      <dgm:prSet presAssocID="{FC248F26-08A8-471A-BB7C-D72C85B1B75E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E0578322-B11D-41CF-862D-1DAA6A089E65}" type="pres">
      <dgm:prSet presAssocID="{FC248F26-08A8-471A-BB7C-D72C85B1B75E}" presName="negativeSpace" presStyleCnt="0"/>
      <dgm:spPr/>
    </dgm:pt>
    <dgm:pt modelId="{3462547A-21C0-4839-BCAD-E1E1D9203546}" type="pres">
      <dgm:prSet presAssocID="{FC248F26-08A8-471A-BB7C-D72C85B1B75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30F2829-C39A-4F1D-8504-90E16B00BF37}" srcId="{1D7BFC56-DB4F-4CF9-94A6-374838B64FA7}" destId="{F926408D-4BE2-41E8-8B22-B34A3F7A6BBD}" srcOrd="0" destOrd="0" parTransId="{D8B44F4A-319A-432B-B5AE-E71DCBC82A81}" sibTransId="{5EF8E261-86ED-444E-93B0-EB4A7C99A8E4}"/>
    <dgm:cxn modelId="{AECB4A85-4386-4E13-86DB-E96735A38CBB}" type="presOf" srcId="{F926408D-4BE2-41E8-8B22-B34A3F7A6BBD}" destId="{3E2FDF45-8B29-4498-803F-33FB1BD0229E}" srcOrd="1" destOrd="0" presId="urn:microsoft.com/office/officeart/2005/8/layout/list1"/>
    <dgm:cxn modelId="{CC6D4A95-9710-434E-898D-E097A85E93D2}" srcId="{1D7BFC56-DB4F-4CF9-94A6-374838B64FA7}" destId="{80E514C8-B3CA-4B8A-A230-0F1DBE655EAE}" srcOrd="1" destOrd="0" parTransId="{4398D69D-1934-4A12-BB0E-5A394E18866D}" sibTransId="{3944FD46-647A-4701-AFA8-E3F1284BA5D3}"/>
    <dgm:cxn modelId="{0869509E-690C-4A64-B3DF-A44B0A27F553}" srcId="{1D7BFC56-DB4F-4CF9-94A6-374838B64FA7}" destId="{FC248F26-08A8-471A-BB7C-D72C85B1B75E}" srcOrd="2" destOrd="0" parTransId="{48EC6869-A3BA-415C-A569-F0662D916282}" sibTransId="{E7367DA6-2ED0-42D0-8A77-C02CE6807E85}"/>
    <dgm:cxn modelId="{87ED64A8-258A-44C8-BF0F-ABD6CBC218ED}" type="presOf" srcId="{FC248F26-08A8-471A-BB7C-D72C85B1B75E}" destId="{3009C14F-4A8E-4236-82FB-8DF410043B48}" srcOrd="1" destOrd="0" presId="urn:microsoft.com/office/officeart/2005/8/layout/list1"/>
    <dgm:cxn modelId="{4A8727AF-1865-4B8C-AF25-81E9D52E6FAA}" type="presOf" srcId="{F926408D-4BE2-41E8-8B22-B34A3F7A6BBD}" destId="{CA267EE1-E55D-48AA-B2CE-72E6C260F1FD}" srcOrd="0" destOrd="0" presId="urn:microsoft.com/office/officeart/2005/8/layout/list1"/>
    <dgm:cxn modelId="{8E4615BC-64E4-475A-AE22-B9CDD707B132}" type="presOf" srcId="{80E514C8-B3CA-4B8A-A230-0F1DBE655EAE}" destId="{BB6786AB-03E0-432C-AEBA-38D990830416}" srcOrd="1" destOrd="0" presId="urn:microsoft.com/office/officeart/2005/8/layout/list1"/>
    <dgm:cxn modelId="{A1CFBAC4-DF0F-4845-9F18-47766EEE9101}" type="presOf" srcId="{1D7BFC56-DB4F-4CF9-94A6-374838B64FA7}" destId="{D5E2BCDD-60D4-441C-BFA0-F97154ABD021}" srcOrd="0" destOrd="0" presId="urn:microsoft.com/office/officeart/2005/8/layout/list1"/>
    <dgm:cxn modelId="{E98611C9-CCB5-442D-AA5B-F12C2F1BE01E}" type="presOf" srcId="{FC248F26-08A8-471A-BB7C-D72C85B1B75E}" destId="{0E24485E-AAF3-4E9D-BA1A-7E7A75B608AF}" srcOrd="0" destOrd="0" presId="urn:microsoft.com/office/officeart/2005/8/layout/list1"/>
    <dgm:cxn modelId="{C9C364E7-E54B-4EE6-A3DF-6A8D525BB931}" type="presOf" srcId="{80E514C8-B3CA-4B8A-A230-0F1DBE655EAE}" destId="{06DDC0A7-BAE9-455C-B4F4-BDB7AF130260}" srcOrd="0" destOrd="0" presId="urn:microsoft.com/office/officeart/2005/8/layout/list1"/>
    <dgm:cxn modelId="{8BCF0891-2A8B-46AB-A680-436CCF5E16E1}" type="presParOf" srcId="{D5E2BCDD-60D4-441C-BFA0-F97154ABD021}" destId="{0EBB9A11-F8C7-49C2-A872-7648C8053530}" srcOrd="0" destOrd="0" presId="urn:microsoft.com/office/officeart/2005/8/layout/list1"/>
    <dgm:cxn modelId="{0E829FB2-EEBA-47D7-9181-06E5FFF48C97}" type="presParOf" srcId="{0EBB9A11-F8C7-49C2-A872-7648C8053530}" destId="{CA267EE1-E55D-48AA-B2CE-72E6C260F1FD}" srcOrd="0" destOrd="0" presId="urn:microsoft.com/office/officeart/2005/8/layout/list1"/>
    <dgm:cxn modelId="{EB799469-2CAA-448F-AFC3-AD754037AFC8}" type="presParOf" srcId="{0EBB9A11-F8C7-49C2-A872-7648C8053530}" destId="{3E2FDF45-8B29-4498-803F-33FB1BD0229E}" srcOrd="1" destOrd="0" presId="urn:microsoft.com/office/officeart/2005/8/layout/list1"/>
    <dgm:cxn modelId="{FFCE7045-95DD-4B1C-8F7F-0B9D40B17838}" type="presParOf" srcId="{D5E2BCDD-60D4-441C-BFA0-F97154ABD021}" destId="{8CD4E0DC-974A-44CB-BC1F-0D19DED4BD99}" srcOrd="1" destOrd="0" presId="urn:microsoft.com/office/officeart/2005/8/layout/list1"/>
    <dgm:cxn modelId="{FC5B35BB-136E-4038-812C-98CD30B5272C}" type="presParOf" srcId="{D5E2BCDD-60D4-441C-BFA0-F97154ABD021}" destId="{2481676D-99AD-43A5-BF26-9A7C85DF9756}" srcOrd="2" destOrd="0" presId="urn:microsoft.com/office/officeart/2005/8/layout/list1"/>
    <dgm:cxn modelId="{F9F23C77-EFF5-42D2-8E89-2EF4DF713A68}" type="presParOf" srcId="{D5E2BCDD-60D4-441C-BFA0-F97154ABD021}" destId="{D1F6ABAA-F67F-4F71-9651-5F9A6B3411AC}" srcOrd="3" destOrd="0" presId="urn:microsoft.com/office/officeart/2005/8/layout/list1"/>
    <dgm:cxn modelId="{C3D7632E-AD52-4B4B-8E66-89CDCFC5291E}" type="presParOf" srcId="{D5E2BCDD-60D4-441C-BFA0-F97154ABD021}" destId="{81A754EC-3E41-4F31-8543-B6C7F9FC73A2}" srcOrd="4" destOrd="0" presId="urn:microsoft.com/office/officeart/2005/8/layout/list1"/>
    <dgm:cxn modelId="{29EC3818-837D-4211-894E-BC2B71B03FCF}" type="presParOf" srcId="{81A754EC-3E41-4F31-8543-B6C7F9FC73A2}" destId="{06DDC0A7-BAE9-455C-B4F4-BDB7AF130260}" srcOrd="0" destOrd="0" presId="urn:microsoft.com/office/officeart/2005/8/layout/list1"/>
    <dgm:cxn modelId="{46113080-8306-4A86-B21B-BFE544D9AE24}" type="presParOf" srcId="{81A754EC-3E41-4F31-8543-B6C7F9FC73A2}" destId="{BB6786AB-03E0-432C-AEBA-38D990830416}" srcOrd="1" destOrd="0" presId="urn:microsoft.com/office/officeart/2005/8/layout/list1"/>
    <dgm:cxn modelId="{5A5940A6-7D12-49D2-AEFE-079D13A98E81}" type="presParOf" srcId="{D5E2BCDD-60D4-441C-BFA0-F97154ABD021}" destId="{6BB89E9A-22A7-405D-8868-BDDE880CB22A}" srcOrd="5" destOrd="0" presId="urn:microsoft.com/office/officeart/2005/8/layout/list1"/>
    <dgm:cxn modelId="{39AFA3B9-1C75-44B4-B6BD-EEA798359973}" type="presParOf" srcId="{D5E2BCDD-60D4-441C-BFA0-F97154ABD021}" destId="{C85FF258-C834-4C23-A541-6F9F6EB0A35F}" srcOrd="6" destOrd="0" presId="urn:microsoft.com/office/officeart/2005/8/layout/list1"/>
    <dgm:cxn modelId="{658F293A-95C9-45FF-A3B1-3354A3A66549}" type="presParOf" srcId="{D5E2BCDD-60D4-441C-BFA0-F97154ABD021}" destId="{AF4FC199-5967-4C5C-9847-411AE3A13074}" srcOrd="7" destOrd="0" presId="urn:microsoft.com/office/officeart/2005/8/layout/list1"/>
    <dgm:cxn modelId="{040CCC94-8F2B-4E33-B267-F808F5E1CB33}" type="presParOf" srcId="{D5E2BCDD-60D4-441C-BFA0-F97154ABD021}" destId="{9FB4EA1C-F77E-4D4A-BC2E-23BFF49747B8}" srcOrd="8" destOrd="0" presId="urn:microsoft.com/office/officeart/2005/8/layout/list1"/>
    <dgm:cxn modelId="{C977F38F-A8D2-4150-99C1-7512BCBBD70B}" type="presParOf" srcId="{9FB4EA1C-F77E-4D4A-BC2E-23BFF49747B8}" destId="{0E24485E-AAF3-4E9D-BA1A-7E7A75B608AF}" srcOrd="0" destOrd="0" presId="urn:microsoft.com/office/officeart/2005/8/layout/list1"/>
    <dgm:cxn modelId="{202F4038-20DC-4E4C-93D2-7DABDC783C73}" type="presParOf" srcId="{9FB4EA1C-F77E-4D4A-BC2E-23BFF49747B8}" destId="{3009C14F-4A8E-4236-82FB-8DF410043B48}" srcOrd="1" destOrd="0" presId="urn:microsoft.com/office/officeart/2005/8/layout/list1"/>
    <dgm:cxn modelId="{6FEEEA90-FEF4-4E6E-BC95-5E9D1921E9CC}" type="presParOf" srcId="{D5E2BCDD-60D4-441C-BFA0-F97154ABD021}" destId="{E0578322-B11D-41CF-862D-1DAA6A089E65}" srcOrd="9" destOrd="0" presId="urn:microsoft.com/office/officeart/2005/8/layout/list1"/>
    <dgm:cxn modelId="{5E70E389-CB38-442A-9A50-42EF365E3699}" type="presParOf" srcId="{D5E2BCDD-60D4-441C-BFA0-F97154ABD021}" destId="{3462547A-21C0-4839-BCAD-E1E1D92035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1676D-99AD-43A5-BF26-9A7C85DF9756}">
      <dsp:nvSpPr>
        <dsp:cNvPr id="0" name=""/>
        <dsp:cNvSpPr/>
      </dsp:nvSpPr>
      <dsp:spPr>
        <a:xfrm>
          <a:off x="0" y="505619"/>
          <a:ext cx="66916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FDF45-8B29-4498-803F-33FB1BD0229E}">
      <dsp:nvSpPr>
        <dsp:cNvPr id="0" name=""/>
        <dsp:cNvSpPr/>
      </dsp:nvSpPr>
      <dsp:spPr>
        <a:xfrm>
          <a:off x="318573" y="62819"/>
          <a:ext cx="637146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051" tIns="0" rIns="177051" bIns="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>
              <a:latin typeface="Times New Roman" pitchFamily="18" charset="0"/>
              <a:cs typeface="Times New Roman" pitchFamily="18" charset="0"/>
            </a:rPr>
            <a:t>Муниципальное бюджетное учреждение - учреждение, финансируемые преимущественно или целиком из средств местного бюджетов. В нашем округе осуществляют свою деятельность  29  таких учреждений. Это 10 школ, 10 детских садов, 3 учреждения дополнительного образования детей,  3 учреждения культуры, 2 детских школы искусств,  редакция газеты «Наша жизнь».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1804" y="106050"/>
        <a:ext cx="6285004" cy="799138"/>
      </dsp:txXfrm>
    </dsp:sp>
    <dsp:sp modelId="{C85FF258-C834-4C23-A541-6F9F6EB0A35F}">
      <dsp:nvSpPr>
        <dsp:cNvPr id="0" name=""/>
        <dsp:cNvSpPr/>
      </dsp:nvSpPr>
      <dsp:spPr>
        <a:xfrm>
          <a:off x="0" y="1866420"/>
          <a:ext cx="66916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786AB-03E0-432C-AEBA-38D990830416}">
      <dsp:nvSpPr>
        <dsp:cNvPr id="0" name=""/>
        <dsp:cNvSpPr/>
      </dsp:nvSpPr>
      <dsp:spPr>
        <a:xfrm>
          <a:off x="332623" y="1423619"/>
          <a:ext cx="6352943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051" tIns="0" rIns="177051" bIns="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>
              <a:latin typeface="Times New Roman" pitchFamily="18" charset="0"/>
              <a:cs typeface="Times New Roman" pitchFamily="18" charset="0"/>
            </a:rPr>
            <a:t>Муниципальное автономное бюджетное учреждение – учреждение, которое помимо традиционного бюджетного финансирования ,  неотъемлемо получает средства из других источников, и в частности, – от предпринимательской деятельности. В нашем округе в форме автономного учреждения осуществляет свою деятельность физкультурно-оздоровительный комплекс «Рубин».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5854" y="1466850"/>
        <a:ext cx="6266481" cy="799138"/>
      </dsp:txXfrm>
    </dsp:sp>
    <dsp:sp modelId="{3462547A-21C0-4839-BCAD-E1E1D9203546}">
      <dsp:nvSpPr>
        <dsp:cNvPr id="0" name=""/>
        <dsp:cNvSpPr/>
      </dsp:nvSpPr>
      <dsp:spPr>
        <a:xfrm>
          <a:off x="0" y="3227220"/>
          <a:ext cx="66916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9C14F-4A8E-4236-82FB-8DF410043B48}">
      <dsp:nvSpPr>
        <dsp:cNvPr id="0" name=""/>
        <dsp:cNvSpPr/>
      </dsp:nvSpPr>
      <dsp:spPr>
        <a:xfrm>
          <a:off x="318573" y="2784420"/>
          <a:ext cx="637146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051" tIns="0" rIns="177051" bIns="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>
              <a:latin typeface="Times New Roman" pitchFamily="18" charset="0"/>
              <a:cs typeface="Times New Roman" pitchFamily="18" charset="0"/>
            </a:rPr>
            <a:t>Муниципальное казенное учреждение –учреждение финансируемое за счет  средств местного бюджета которое не может заниматься приносящей доход деятельностью.  В нашем округе это «Хозяйственно-эксплуатационная служба администрации Ардатовского муниципального округа».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1804" y="2827651"/>
        <a:ext cx="6285004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&lt;верхний колонтитул&gt;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9564E1CE-BA57-44EF-87FF-27090B0DFB8D}" type="slidenum"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800" y="739800"/>
            <a:ext cx="4927680" cy="3695760"/>
          </a:xfrm>
          <a:prstGeom prst="rect">
            <a:avLst/>
          </a:prstGeom>
          <a:ln w="0">
            <a:noFill/>
          </a:ln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3440" cy="4434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sldNum" idx="37"/>
          </p:nvPr>
        </p:nvSpPr>
        <p:spPr>
          <a:xfrm>
            <a:off x="3815640" y="9371520"/>
            <a:ext cx="2913840" cy="48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A2F0046-92FE-4AA6-99D4-FF386D5A20DB}" type="slidenum">
              <a:rPr lang="ru-RU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800" y="739800"/>
            <a:ext cx="4927680" cy="3695760"/>
          </a:xfrm>
          <a:prstGeom prst="rect">
            <a:avLst/>
          </a:prstGeom>
          <a:ln w="0">
            <a:noFill/>
          </a:ln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3440" cy="4434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sldNum" idx="38"/>
          </p:nvPr>
        </p:nvSpPr>
        <p:spPr>
          <a:xfrm>
            <a:off x="3815640" y="9371520"/>
            <a:ext cx="2913840" cy="48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9600E6A-18AB-48CE-9001-4A8229B1E2B6}" type="slidenum">
              <a:rPr lang="ru-RU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8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prstGeom prst="rect">
            <a:avLst/>
          </a:prstGeom>
          <a:ln w="0">
            <a:noFill/>
          </a:ln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3440" cy="4434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sldNum" idx="39"/>
          </p:nvPr>
        </p:nvSpPr>
        <p:spPr>
          <a:xfrm>
            <a:off x="3815640" y="9371520"/>
            <a:ext cx="2913840" cy="48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76BCD61-38D2-45C0-9F92-C3C9AE769B50}" type="slidenum">
              <a:rPr lang="ru-RU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11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0" y="5105520"/>
            <a:ext cx="9138960" cy="174744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0" y="0"/>
            <a:ext cx="9138960" cy="51004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" name="Rectangle 8"/>
          <p:cNvSpPr/>
          <p:nvPr/>
        </p:nvSpPr>
        <p:spPr>
          <a:xfrm>
            <a:off x="0" y="3768480"/>
            <a:ext cx="9138960" cy="228096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" name="Oval 9"/>
          <p:cNvSpPr/>
          <p:nvPr/>
        </p:nvSpPr>
        <p:spPr>
          <a:xfrm>
            <a:off x="0" y="1600200"/>
            <a:ext cx="9138960" cy="51004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body"/>
          </p:nvPr>
        </p:nvSpPr>
        <p:spPr>
          <a:xfrm>
            <a:off x="1143000" y="731520"/>
            <a:ext cx="3341520" cy="63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156320" y="1400400"/>
            <a:ext cx="3341520" cy="273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8640" lvl="1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22960" lvl="2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97280" lvl="3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89960" lvl="4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4647240" y="731520"/>
            <a:ext cx="3341520" cy="63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645080" y="1398960"/>
            <a:ext cx="3341520" cy="273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8640" lvl="1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22960" lvl="2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97280" lvl="3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89960" lvl="4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dt" idx="1"/>
          </p:nvPr>
        </p:nvSpPr>
        <p:spPr>
          <a:xfrm>
            <a:off x="6172200" y="6172200"/>
            <a:ext cx="25095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ftr" idx="2"/>
          </p:nvPr>
        </p:nvSpPr>
        <p:spPr>
          <a:xfrm>
            <a:off x="457200" y="6172200"/>
            <a:ext cx="33476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0" name="PlaceHolder 7"/>
          <p:cNvSpPr>
            <a:spLocks noGrp="1"/>
          </p:cNvSpPr>
          <p:nvPr>
            <p:ph type="sldNum" idx="3"/>
          </p:nvPr>
        </p:nvSpPr>
        <p:spPr>
          <a:xfrm>
            <a:off x="3809880" y="6172200"/>
            <a:ext cx="18237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758E3E43-330C-4E0C-9202-79916F696646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8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073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20040" indent="-320040" algn="r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6"/>
          <p:cNvSpPr/>
          <p:nvPr/>
        </p:nvSpPr>
        <p:spPr>
          <a:xfrm>
            <a:off x="0" y="5105520"/>
            <a:ext cx="9138960" cy="174744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95" name="Rectangle 7"/>
          <p:cNvSpPr/>
          <p:nvPr/>
        </p:nvSpPr>
        <p:spPr>
          <a:xfrm>
            <a:off x="0" y="0"/>
            <a:ext cx="9138960" cy="51004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96" name="Rectangle 8"/>
          <p:cNvSpPr/>
          <p:nvPr/>
        </p:nvSpPr>
        <p:spPr>
          <a:xfrm>
            <a:off x="0" y="3768480"/>
            <a:ext cx="9138960" cy="228096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97" name="Oval 9"/>
          <p:cNvSpPr/>
          <p:nvPr/>
        </p:nvSpPr>
        <p:spPr>
          <a:xfrm>
            <a:off x="0" y="1600200"/>
            <a:ext cx="9138960" cy="51004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98" name="Rectangle 6"/>
          <p:cNvSpPr/>
          <p:nvPr/>
        </p:nvSpPr>
        <p:spPr>
          <a:xfrm>
            <a:off x="0" y="3866760"/>
            <a:ext cx="9138960" cy="2986200"/>
          </a:xfrm>
          <a:prstGeom prst="rect">
            <a:avLst/>
          </a:prstGeom>
          <a:gradFill rotWithShape="0"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99" name="Rectangle 7"/>
          <p:cNvSpPr/>
          <p:nvPr/>
        </p:nvSpPr>
        <p:spPr>
          <a:xfrm>
            <a:off x="0" y="0"/>
            <a:ext cx="9138960" cy="3861720"/>
          </a:xfrm>
          <a:prstGeom prst="rect">
            <a:avLst/>
          </a:prstGeom>
          <a:gradFill rotWithShape="0"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00" name="Rectangle 8"/>
          <p:cNvSpPr/>
          <p:nvPr/>
        </p:nvSpPr>
        <p:spPr>
          <a:xfrm>
            <a:off x="0" y="2652480"/>
            <a:ext cx="9138960" cy="228096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01" name="Oval 9"/>
          <p:cNvSpPr/>
          <p:nvPr/>
        </p:nvSpPr>
        <p:spPr>
          <a:xfrm>
            <a:off x="0" y="1600200"/>
            <a:ext cx="9138960" cy="51004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033280" y="2172600"/>
            <a:ext cx="5961600" cy="2418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marL="320040" indent="-320040" algn="r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2022480" y="4607640"/>
            <a:ext cx="5965560" cy="83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chemeClr val="dk2"/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dt" idx="28"/>
          </p:nvPr>
        </p:nvSpPr>
        <p:spPr>
          <a:xfrm>
            <a:off x="6172200" y="6172200"/>
            <a:ext cx="25095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ftr" idx="29"/>
          </p:nvPr>
        </p:nvSpPr>
        <p:spPr>
          <a:xfrm>
            <a:off x="457200" y="6172200"/>
            <a:ext cx="33476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06" name="PlaceHolder 5"/>
          <p:cNvSpPr>
            <a:spLocks noGrp="1"/>
          </p:cNvSpPr>
          <p:nvPr>
            <p:ph type="sldNum" idx="30"/>
          </p:nvPr>
        </p:nvSpPr>
        <p:spPr>
          <a:xfrm>
            <a:off x="3809880" y="6172200"/>
            <a:ext cx="18237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2FC75C38-3876-464C-8626-A89E49428811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6"/>
          <p:cNvSpPr/>
          <p:nvPr/>
        </p:nvSpPr>
        <p:spPr>
          <a:xfrm>
            <a:off x="0" y="5105520"/>
            <a:ext cx="9138960" cy="174744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08" name="Rectangle 7"/>
          <p:cNvSpPr/>
          <p:nvPr/>
        </p:nvSpPr>
        <p:spPr>
          <a:xfrm>
            <a:off x="0" y="0"/>
            <a:ext cx="9138960" cy="51004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09" name="Rectangle 8"/>
          <p:cNvSpPr/>
          <p:nvPr/>
        </p:nvSpPr>
        <p:spPr>
          <a:xfrm>
            <a:off x="0" y="3768480"/>
            <a:ext cx="9138960" cy="228096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10" name="Oval 9"/>
          <p:cNvSpPr/>
          <p:nvPr/>
        </p:nvSpPr>
        <p:spPr>
          <a:xfrm>
            <a:off x="0" y="1600200"/>
            <a:ext cx="9138960" cy="51004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dt" idx="31"/>
          </p:nvPr>
        </p:nvSpPr>
        <p:spPr>
          <a:xfrm>
            <a:off x="6172200" y="6172200"/>
            <a:ext cx="25095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ftr" idx="32"/>
          </p:nvPr>
        </p:nvSpPr>
        <p:spPr>
          <a:xfrm>
            <a:off x="457200" y="6172200"/>
            <a:ext cx="33476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13" name="PlaceHolder 3"/>
          <p:cNvSpPr>
            <a:spLocks noGrp="1"/>
          </p:cNvSpPr>
          <p:nvPr>
            <p:ph type="sldNum" idx="33"/>
          </p:nvPr>
        </p:nvSpPr>
        <p:spPr>
          <a:xfrm>
            <a:off x="3809880" y="6172200"/>
            <a:ext cx="18237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E14FA1E0-BAD5-48BC-BBBF-D904611ED705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073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20040" indent="-320040" algn="r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1143000" y="731520"/>
            <a:ext cx="3341520" cy="3469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8640" lvl="1" indent="-182880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22960" lvl="2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97280" lvl="3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89960" lvl="4" indent="-182880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4645080" y="731520"/>
            <a:ext cx="3341520" cy="3469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8640" lvl="1" indent="-182880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22960" lvl="2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97280" lvl="3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89960" lvl="4" indent="-182880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0" y="5105520"/>
            <a:ext cx="9138960" cy="174744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0" y="0"/>
            <a:ext cx="9138960" cy="51004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0" y="3768480"/>
            <a:ext cx="9138960" cy="228096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5" name="Oval 9"/>
          <p:cNvSpPr/>
          <p:nvPr/>
        </p:nvSpPr>
        <p:spPr>
          <a:xfrm>
            <a:off x="0" y="1600200"/>
            <a:ext cx="9138960" cy="51004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073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20040" indent="-320040" algn="r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dt" idx="4"/>
          </p:nvPr>
        </p:nvSpPr>
        <p:spPr>
          <a:xfrm>
            <a:off x="6172200" y="6172200"/>
            <a:ext cx="25095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5"/>
          </p:nvPr>
        </p:nvSpPr>
        <p:spPr>
          <a:xfrm>
            <a:off x="457200" y="6172200"/>
            <a:ext cx="33476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9" name="PlaceHolder 4"/>
          <p:cNvSpPr>
            <a:spLocks noGrp="1"/>
          </p:cNvSpPr>
          <p:nvPr>
            <p:ph type="sldNum" idx="6"/>
          </p:nvPr>
        </p:nvSpPr>
        <p:spPr>
          <a:xfrm>
            <a:off x="3809880" y="6172200"/>
            <a:ext cx="18237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BEF9F734-9E71-4CE9-A092-2E5BE50C6468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4560" cy="397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Для правки структуры щёлкните мышью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 структуры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Четвёртый уровень структуры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/>
          <p:nvPr/>
        </p:nvSpPr>
        <p:spPr>
          <a:xfrm>
            <a:off x="0" y="5105520"/>
            <a:ext cx="9138960" cy="174744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2" name="Rectangle 7"/>
          <p:cNvSpPr/>
          <p:nvPr/>
        </p:nvSpPr>
        <p:spPr>
          <a:xfrm>
            <a:off x="0" y="0"/>
            <a:ext cx="9138960" cy="51004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3" name="Rectangle 8"/>
          <p:cNvSpPr/>
          <p:nvPr/>
        </p:nvSpPr>
        <p:spPr>
          <a:xfrm>
            <a:off x="0" y="3768480"/>
            <a:ext cx="9138960" cy="228096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4" name="Oval 9"/>
          <p:cNvSpPr/>
          <p:nvPr/>
        </p:nvSpPr>
        <p:spPr>
          <a:xfrm>
            <a:off x="0" y="1600200"/>
            <a:ext cx="9138960" cy="51004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dt" idx="7"/>
          </p:nvPr>
        </p:nvSpPr>
        <p:spPr>
          <a:xfrm>
            <a:off x="6172200" y="6172200"/>
            <a:ext cx="25095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ftr" idx="8"/>
          </p:nvPr>
        </p:nvSpPr>
        <p:spPr>
          <a:xfrm>
            <a:off x="457200" y="6172200"/>
            <a:ext cx="33476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7" name="PlaceHolder 3"/>
          <p:cNvSpPr>
            <a:spLocks noGrp="1"/>
          </p:cNvSpPr>
          <p:nvPr>
            <p:ph type="sldNum" idx="9"/>
          </p:nvPr>
        </p:nvSpPr>
        <p:spPr>
          <a:xfrm>
            <a:off x="3809880" y="6172200"/>
            <a:ext cx="18237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F80D7063-C343-4B2D-8D9E-2CAD0418CFAD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456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Для правки текста заглавия щёлкните мышью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4560" cy="397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Для правки структуры щёлкните мышью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 структуры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Четвёртый уровень структуры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 hidden="1"/>
          <p:cNvSpPr/>
          <p:nvPr/>
        </p:nvSpPr>
        <p:spPr>
          <a:xfrm>
            <a:off x="0" y="5105520"/>
            <a:ext cx="9138960" cy="174744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1" name="Rectangle 7" hidden="1"/>
          <p:cNvSpPr/>
          <p:nvPr/>
        </p:nvSpPr>
        <p:spPr>
          <a:xfrm>
            <a:off x="0" y="0"/>
            <a:ext cx="9138960" cy="51004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2" name="Rectangle 8" hidden="1"/>
          <p:cNvSpPr/>
          <p:nvPr/>
        </p:nvSpPr>
        <p:spPr>
          <a:xfrm>
            <a:off x="0" y="3768480"/>
            <a:ext cx="9138960" cy="228096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3" name="Oval 9" hidden="1"/>
          <p:cNvSpPr/>
          <p:nvPr/>
        </p:nvSpPr>
        <p:spPr>
          <a:xfrm>
            <a:off x="0" y="1600200"/>
            <a:ext cx="9138960" cy="51004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4" name="Rectangle 10"/>
          <p:cNvSpPr/>
          <p:nvPr/>
        </p:nvSpPr>
        <p:spPr>
          <a:xfrm>
            <a:off x="0" y="3866760"/>
            <a:ext cx="9138960" cy="298620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5" name="Rectangle 11"/>
          <p:cNvSpPr/>
          <p:nvPr/>
        </p:nvSpPr>
        <p:spPr>
          <a:xfrm>
            <a:off x="0" y="0"/>
            <a:ext cx="9138960" cy="386172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6" name="Rectangle 12"/>
          <p:cNvSpPr/>
          <p:nvPr/>
        </p:nvSpPr>
        <p:spPr>
          <a:xfrm>
            <a:off x="0" y="2652480"/>
            <a:ext cx="9138960" cy="228096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7" name="Oval 13"/>
          <p:cNvSpPr/>
          <p:nvPr/>
        </p:nvSpPr>
        <p:spPr>
          <a:xfrm>
            <a:off x="0" y="1600200"/>
            <a:ext cx="9138960" cy="51004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dt" idx="10"/>
          </p:nvPr>
        </p:nvSpPr>
        <p:spPr>
          <a:xfrm>
            <a:off x="6172200" y="6172200"/>
            <a:ext cx="25095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ftr" idx="11"/>
          </p:nvPr>
        </p:nvSpPr>
        <p:spPr>
          <a:xfrm>
            <a:off x="457200" y="6172200"/>
            <a:ext cx="33476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sldNum" idx="12"/>
          </p:nvPr>
        </p:nvSpPr>
        <p:spPr>
          <a:xfrm>
            <a:off x="3809880" y="6172200"/>
            <a:ext cx="18237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2DC7C789-1090-4DE4-9D24-BB22A859D137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0480" cy="1788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640080" indent="-457200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54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4560" cy="397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Для правки структуры щёлкните мышью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 структуры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 структуры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Четвёртый уровень структуры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6"/>
          <p:cNvSpPr/>
          <p:nvPr/>
        </p:nvSpPr>
        <p:spPr>
          <a:xfrm>
            <a:off x="0" y="5105520"/>
            <a:ext cx="9138960" cy="174744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4" name="Rectangle 7"/>
          <p:cNvSpPr/>
          <p:nvPr/>
        </p:nvSpPr>
        <p:spPr>
          <a:xfrm>
            <a:off x="0" y="0"/>
            <a:ext cx="9138960" cy="51004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5" name="Rectangle 8"/>
          <p:cNvSpPr/>
          <p:nvPr/>
        </p:nvSpPr>
        <p:spPr>
          <a:xfrm>
            <a:off x="0" y="3768480"/>
            <a:ext cx="9138960" cy="228096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6" name="Oval 9"/>
          <p:cNvSpPr/>
          <p:nvPr/>
        </p:nvSpPr>
        <p:spPr>
          <a:xfrm>
            <a:off x="0" y="1600200"/>
            <a:ext cx="9138960" cy="51004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9160" y="2209680"/>
            <a:ext cx="3630960" cy="125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marL="228600" indent="-228600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28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93600" y="731520"/>
            <a:ext cx="4012200" cy="488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8640" lvl="1" indent="-182880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22960" lvl="2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97280" lvl="3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89960" lvl="4" indent="-182880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1075680" y="3497760"/>
            <a:ext cx="3383640" cy="213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dt" idx="13"/>
          </p:nvPr>
        </p:nvSpPr>
        <p:spPr>
          <a:xfrm>
            <a:off x="6172200" y="6172200"/>
            <a:ext cx="25095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ftr" idx="14"/>
          </p:nvPr>
        </p:nvSpPr>
        <p:spPr>
          <a:xfrm>
            <a:off x="457200" y="6172200"/>
            <a:ext cx="33476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52" name="PlaceHolder 6"/>
          <p:cNvSpPr>
            <a:spLocks noGrp="1"/>
          </p:cNvSpPr>
          <p:nvPr>
            <p:ph type="sldNum" idx="15"/>
          </p:nvPr>
        </p:nvSpPr>
        <p:spPr>
          <a:xfrm>
            <a:off x="3809880" y="6172200"/>
            <a:ext cx="18237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7CFA1826-3C53-48E0-B603-1ACAC27C8A5F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6" hidden="1"/>
          <p:cNvSpPr/>
          <p:nvPr/>
        </p:nvSpPr>
        <p:spPr>
          <a:xfrm>
            <a:off x="0" y="5105520"/>
            <a:ext cx="9138960" cy="174744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4" name="Rectangle 7" hidden="1"/>
          <p:cNvSpPr/>
          <p:nvPr/>
        </p:nvSpPr>
        <p:spPr>
          <a:xfrm>
            <a:off x="0" y="0"/>
            <a:ext cx="9138960" cy="51004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5" name="Rectangle 8" hidden="1"/>
          <p:cNvSpPr/>
          <p:nvPr/>
        </p:nvSpPr>
        <p:spPr>
          <a:xfrm>
            <a:off x="0" y="3768480"/>
            <a:ext cx="9138960" cy="228096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6" name="Oval 9" hidden="1"/>
          <p:cNvSpPr/>
          <p:nvPr/>
        </p:nvSpPr>
        <p:spPr>
          <a:xfrm>
            <a:off x="0" y="1600200"/>
            <a:ext cx="9138960" cy="51004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7" name="Rectangle 7"/>
          <p:cNvSpPr/>
          <p:nvPr/>
        </p:nvSpPr>
        <p:spPr>
          <a:xfrm>
            <a:off x="0" y="3866760"/>
            <a:ext cx="9138960" cy="2986200"/>
          </a:xfrm>
          <a:prstGeom prst="rect">
            <a:avLst/>
          </a:prstGeom>
          <a:gradFill rotWithShape="0"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8" name="Rectangle 8"/>
          <p:cNvSpPr/>
          <p:nvPr/>
        </p:nvSpPr>
        <p:spPr>
          <a:xfrm>
            <a:off x="0" y="0"/>
            <a:ext cx="9138960" cy="3861720"/>
          </a:xfrm>
          <a:prstGeom prst="rect">
            <a:avLst/>
          </a:prstGeom>
          <a:gradFill rotWithShape="0"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59" name="Rectangle 9"/>
          <p:cNvSpPr/>
          <p:nvPr/>
        </p:nvSpPr>
        <p:spPr>
          <a:xfrm>
            <a:off x="0" y="2652480"/>
            <a:ext cx="9138960" cy="228096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60" name="Oval 10"/>
          <p:cNvSpPr/>
          <p:nvPr/>
        </p:nvSpPr>
        <p:spPr>
          <a:xfrm>
            <a:off x="0" y="1600200"/>
            <a:ext cx="9138960" cy="51004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body"/>
          </p:nvPr>
        </p:nvSpPr>
        <p:spPr>
          <a:xfrm>
            <a:off x="4475160" y="1143000"/>
            <a:ext cx="4109760" cy="3122640"/>
          </a:xfrm>
          <a:prstGeom prst="rect">
            <a:avLst/>
          </a:prstGeom>
          <a:solidFill>
            <a:schemeClr val="lt2">
              <a:lumMod val="90000"/>
            </a:schemeClr>
          </a:solidFill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Вставка рисунка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78040" y="1010520"/>
            <a:ext cx="3688920" cy="2157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marL="182880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dt" idx="16"/>
          </p:nvPr>
        </p:nvSpPr>
        <p:spPr>
          <a:xfrm>
            <a:off x="6172200" y="6172200"/>
            <a:ext cx="25095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ftr" idx="17"/>
          </p:nvPr>
        </p:nvSpPr>
        <p:spPr>
          <a:xfrm>
            <a:off x="457200" y="6172200"/>
            <a:ext cx="33476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65" name="PlaceHolder 5"/>
          <p:cNvSpPr>
            <a:spLocks noGrp="1"/>
          </p:cNvSpPr>
          <p:nvPr>
            <p:ph type="sldNum" idx="18"/>
          </p:nvPr>
        </p:nvSpPr>
        <p:spPr>
          <a:xfrm>
            <a:off x="3809880" y="6172200"/>
            <a:ext cx="18237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1A5A5626-D644-4A10-88D5-1A36A5832220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title"/>
          </p:nvPr>
        </p:nvSpPr>
        <p:spPr>
          <a:xfrm>
            <a:off x="727200" y="4464360"/>
            <a:ext cx="637848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marL="320040" indent="-320040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"/>
          <p:cNvSpPr/>
          <p:nvPr/>
        </p:nvSpPr>
        <p:spPr>
          <a:xfrm>
            <a:off x="0" y="5105520"/>
            <a:ext cx="9138960" cy="174744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68" name="Rectangle 7"/>
          <p:cNvSpPr/>
          <p:nvPr/>
        </p:nvSpPr>
        <p:spPr>
          <a:xfrm>
            <a:off x="0" y="0"/>
            <a:ext cx="9138960" cy="51004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69" name="Rectangle 8"/>
          <p:cNvSpPr/>
          <p:nvPr/>
        </p:nvSpPr>
        <p:spPr>
          <a:xfrm>
            <a:off x="0" y="3768480"/>
            <a:ext cx="9138960" cy="228096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70" name="Oval 9"/>
          <p:cNvSpPr/>
          <p:nvPr/>
        </p:nvSpPr>
        <p:spPr>
          <a:xfrm>
            <a:off x="0" y="1600200"/>
            <a:ext cx="9138960" cy="51004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073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20040" indent="-320040" algn="r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905120" y="731520"/>
            <a:ext cx="6395760" cy="34696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8640" lvl="1" indent="-182880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22960" lvl="2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97280" lvl="3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89960" lvl="4" indent="-182880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dt" idx="19"/>
          </p:nvPr>
        </p:nvSpPr>
        <p:spPr>
          <a:xfrm>
            <a:off x="6172200" y="6172200"/>
            <a:ext cx="25095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ftr" idx="20"/>
          </p:nvPr>
        </p:nvSpPr>
        <p:spPr>
          <a:xfrm>
            <a:off x="457200" y="6172200"/>
            <a:ext cx="33476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75" name="PlaceHolder 5"/>
          <p:cNvSpPr>
            <a:spLocks noGrp="1"/>
          </p:cNvSpPr>
          <p:nvPr>
            <p:ph type="sldNum" idx="21"/>
          </p:nvPr>
        </p:nvSpPr>
        <p:spPr>
          <a:xfrm>
            <a:off x="3809880" y="6172200"/>
            <a:ext cx="18237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09D739A4-99B0-47E2-B6B5-7EFB015251DA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6"/>
          <p:cNvSpPr/>
          <p:nvPr/>
        </p:nvSpPr>
        <p:spPr>
          <a:xfrm>
            <a:off x="0" y="5105520"/>
            <a:ext cx="9138960" cy="174744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77" name="Rectangle 7"/>
          <p:cNvSpPr/>
          <p:nvPr/>
        </p:nvSpPr>
        <p:spPr>
          <a:xfrm>
            <a:off x="0" y="0"/>
            <a:ext cx="9138960" cy="51004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78" name="Rectangle 8"/>
          <p:cNvSpPr/>
          <p:nvPr/>
        </p:nvSpPr>
        <p:spPr>
          <a:xfrm>
            <a:off x="0" y="3768480"/>
            <a:ext cx="9138960" cy="228096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79" name="Oval 9"/>
          <p:cNvSpPr/>
          <p:nvPr/>
        </p:nvSpPr>
        <p:spPr>
          <a:xfrm>
            <a:off x="0" y="1600200"/>
            <a:ext cx="9138960" cy="51004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153800" y="376560"/>
            <a:ext cx="2052360" cy="52333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320040" indent="-320040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324240" y="731520"/>
            <a:ext cx="4824360" cy="48895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8640" lvl="1" indent="-182880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22960" lvl="2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97280" lvl="3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89960" lvl="4" indent="-182880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dt" idx="22"/>
          </p:nvPr>
        </p:nvSpPr>
        <p:spPr>
          <a:xfrm>
            <a:off x="6172200" y="6172200"/>
            <a:ext cx="25095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ftr" idx="23"/>
          </p:nvPr>
        </p:nvSpPr>
        <p:spPr>
          <a:xfrm>
            <a:off x="457200" y="6172200"/>
            <a:ext cx="33476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sldNum" idx="24"/>
          </p:nvPr>
        </p:nvSpPr>
        <p:spPr>
          <a:xfrm>
            <a:off x="3809880" y="6172200"/>
            <a:ext cx="18237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C4F5B5CC-6F83-4892-8243-917E4430A82A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rotWithShape="0">
          <a:gsLst>
            <a:gs pos="0">
              <a:srgbClr val="9CD4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6"/>
          <p:cNvSpPr/>
          <p:nvPr/>
        </p:nvSpPr>
        <p:spPr>
          <a:xfrm>
            <a:off x="0" y="5105520"/>
            <a:ext cx="9138960" cy="174744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6" name="Rectangle 7"/>
          <p:cNvSpPr/>
          <p:nvPr/>
        </p:nvSpPr>
        <p:spPr>
          <a:xfrm>
            <a:off x="0" y="0"/>
            <a:ext cx="9138960" cy="51004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7" name="Rectangle 8"/>
          <p:cNvSpPr/>
          <p:nvPr/>
        </p:nvSpPr>
        <p:spPr>
          <a:xfrm>
            <a:off x="0" y="3768480"/>
            <a:ext cx="9138960" cy="228096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8" name="Oval 9"/>
          <p:cNvSpPr/>
          <p:nvPr/>
        </p:nvSpPr>
        <p:spPr>
          <a:xfrm>
            <a:off x="0" y="1600200"/>
            <a:ext cx="9138960" cy="51004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dt" idx="25"/>
          </p:nvPr>
        </p:nvSpPr>
        <p:spPr>
          <a:xfrm>
            <a:off x="6172200" y="6172200"/>
            <a:ext cx="25095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1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ftr" idx="26"/>
          </p:nvPr>
        </p:nvSpPr>
        <p:spPr>
          <a:xfrm>
            <a:off x="457200" y="6172200"/>
            <a:ext cx="334764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91" name="PlaceHolder 3"/>
          <p:cNvSpPr>
            <a:spLocks noGrp="1"/>
          </p:cNvSpPr>
          <p:nvPr>
            <p:ph type="sldNum" idx="27"/>
          </p:nvPr>
        </p:nvSpPr>
        <p:spPr>
          <a:xfrm>
            <a:off x="3809880" y="6172200"/>
            <a:ext cx="1823760" cy="36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5BBFA189-44A9-4192-BFDD-F1019075C268}" type="slidenum">
              <a:rPr lang="ru-RU" sz="1200" b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073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20040" indent="-320040" algn="r" defTabSz="91440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4600" b="1" u="none" strike="noStrike">
                <a:solidFill>
                  <a:srgbClr val="000000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1143000" y="731520"/>
            <a:ext cx="6395760" cy="3469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8640" lvl="1" indent="-182880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22960" lvl="2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97280" lvl="3" indent="-182880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89960" lvl="4" indent="-182880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.garant.ru/#/document/12124624/entry/2704" TargetMode="External"/><Relationship Id="rId2" Type="http://schemas.openxmlformats.org/officeDocument/2006/relationships/hyperlink" Target="https://internet.garant.ru/#/document/71732780/entry/30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1691640" y="4797000"/>
            <a:ext cx="6259680" cy="1506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tabLst>
                <a:tab pos="0" algn="l"/>
              </a:tabLst>
            </a:pPr>
            <a:r>
              <a:rPr lang="ru-RU" sz="2200" b="1" u="none" strike="noStrike" dirty="0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rebuchet MS"/>
              </a:rPr>
              <a:t>«О бюджете Ардатовского муниципального округа  Нижегородской области на 2026 год и плановый период 2027-2028 годы»</a:t>
            </a:r>
            <a:endParaRPr lang="ru-RU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ru-RU" sz="2000" dirty="0"/>
              <a:t>https://ardatov.nobl.ru/documents/active/329170/</a:t>
            </a:r>
          </a:p>
          <a:p>
            <a:pPr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pos="0" algn="l"/>
              </a:tabLst>
            </a:pPr>
            <a:endParaRPr lang="ru-RU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0480" cy="1788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0000"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br>
              <a:rPr sz="5400"/>
            </a:br>
            <a:br>
              <a:rPr sz="5400"/>
            </a:br>
            <a:br>
              <a:rPr sz="5400"/>
            </a:br>
            <a:br>
              <a:rPr sz="5400"/>
            </a:br>
            <a:br>
              <a:rPr sz="5400"/>
            </a:br>
            <a:endParaRPr lang="ru-RU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5" name="Picture 2" descr="C:\Users\Chusova\AppData\Local\Packages\Microsoft.Windows.Photos_8wekyb3d8bbwe\TempState\ShareServiceTempFolder\f1d8abe445fc51f51c1e89fea666b41d.jpeg"/>
          <p:cNvPicPr/>
          <p:nvPr/>
        </p:nvPicPr>
        <p:blipFill>
          <a:blip r:embed="rId2"/>
          <a:stretch/>
        </p:blipFill>
        <p:spPr>
          <a:xfrm>
            <a:off x="611640" y="548640"/>
            <a:ext cx="7843680" cy="4140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/>
          </p:nvPr>
        </p:nvSpPr>
        <p:spPr>
          <a:xfrm>
            <a:off x="506160" y="980640"/>
            <a:ext cx="4035240" cy="63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Доходы бюджета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67640" y="1845000"/>
            <a:ext cx="1578960" cy="445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20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000" b="1" u="sng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Налоговые доходы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0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0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Поступления от уплаты налогов, предусмотренных Налоговым кодексом Российской Федерации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0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000" b="1" u="sng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Неналоговые доходы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0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0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Платежи в виде штрафов, санкций за нарушение законодательства, платежи за пользование муниципальным имуществом.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0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000" b="1" u="sng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Безвозмездные поступления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0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0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536000" y="908640"/>
            <a:ext cx="4036680" cy="63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Расходы бюджета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7452360" y="2133000"/>
            <a:ext cx="1373400" cy="309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indent="0" defTabSz="914400">
              <a:lnSpc>
                <a:spcPct val="100000"/>
              </a:lnSpc>
              <a:spcBef>
                <a:spcPts val="241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41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4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Образование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4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Культура</a:t>
            </a:r>
            <a:br>
              <a:rPr sz="1200"/>
            </a:br>
            <a:r>
              <a:rPr lang="ru-RU" sz="12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Физическая культура и спорт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4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Поддержка сельского хозяйства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4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Жилищно-коммунальное хозяйство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4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Благоустройство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4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Ремонт и содержание дорог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560" cy="62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Доходы и расходы бюджета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7" name="Рисунок 6" descr="https://admpereslavl.ru/userfiles/budget1.jpeg"/>
          <p:cNvPicPr/>
          <p:nvPr/>
        </p:nvPicPr>
        <p:blipFill>
          <a:blip r:embed="rId2"/>
          <a:stretch/>
        </p:blipFill>
        <p:spPr>
          <a:xfrm>
            <a:off x="2255400" y="2030400"/>
            <a:ext cx="4963680" cy="3922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560" cy="120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500" b="1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Основные параметры проекта бюджета Ардатовского муниципального округа на 2026 год и плановый период 2027-2028 годов</a:t>
            </a:r>
            <a:endParaRPr lang="ru-RU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99" name="Диаграмма 12"/>
          <p:cNvGraphicFramePr/>
          <p:nvPr/>
        </p:nvGraphicFramePr>
        <p:xfrm>
          <a:off x="107640" y="1484640"/>
          <a:ext cx="3595320" cy="208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0" name="Диаграмма 13"/>
          <p:cNvGraphicFramePr/>
          <p:nvPr/>
        </p:nvGraphicFramePr>
        <p:xfrm>
          <a:off x="3204000" y="2781000"/>
          <a:ext cx="4243320" cy="208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1" name="Диаграмма 14"/>
          <p:cNvGraphicFramePr/>
          <p:nvPr/>
        </p:nvGraphicFramePr>
        <p:xfrm>
          <a:off x="4572000" y="4581000"/>
          <a:ext cx="4293720" cy="203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2" name="Диаграмма 13"/>
          <p:cNvGraphicFramePr/>
          <p:nvPr/>
        </p:nvGraphicFramePr>
        <p:xfrm>
          <a:off x="179640" y="1917000"/>
          <a:ext cx="3883680" cy="208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150920"/>
            <a:ext cx="8224560" cy="1040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500" b="1" u="none" strike="noStrike" dirty="0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Доходы бюджета Ардатовского муниципального округа на 2026-2028 годы, тыс. рублей</a:t>
            </a:r>
            <a:endParaRPr lang="ru-RU" sz="25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04" name="Объект 3"/>
          <p:cNvGraphicFramePr/>
          <p:nvPr>
            <p:extLst>
              <p:ext uri="{D42A27DB-BD31-4B8C-83A1-F6EECF244321}">
                <p14:modId xmlns:p14="http://schemas.microsoft.com/office/powerpoint/2010/main" val="1420349396"/>
              </p:ext>
            </p:extLst>
          </p:nvPr>
        </p:nvGraphicFramePr>
        <p:xfrm>
          <a:off x="683640" y="1196640"/>
          <a:ext cx="8064360" cy="7543800"/>
        </p:xfrm>
        <a:graphic>
          <a:graphicData uri="http://schemas.openxmlformats.org/drawingml/2006/table">
            <a:tbl>
              <a:tblPr/>
              <a:tblGrid>
                <a:gridCol w="583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i="1" u="none" strike="noStrike">
                        <a:solidFill>
                          <a:schemeClr val="dk1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i="1" u="none" strike="noStrike">
                        <a:solidFill>
                          <a:schemeClr val="dk1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0" u="none" strike="noStrike">
                        <a:solidFill>
                          <a:schemeClr val="dk1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0" u="none" strike="noStrike">
                        <a:solidFill>
                          <a:schemeClr val="dk1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  НАИМЕНОВАНИЕ ДОХОДОВ        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2026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2027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2028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 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 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 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 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1. НАЛОГОВЫЕ И НЕНАЛОГОВЫЕ ДОХОДЫ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543773,,60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591062,60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633254,10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2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Налог на доходы физических лиц                 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430558,40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466188,80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504772,40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28951,50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38651,70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40192,10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2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Налог, взимаемый по упрощенной  системе налогообложения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21174,50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22022,70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22903,60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2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Единый сельскохозяйственный налог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4735,80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4901,60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4989,80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351,20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365,20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379,80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Налог на имущество физических лиц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7784,70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8438,60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9130,60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Земельный налог       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25207,30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25711,40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26225,60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2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Государственная пошлина                                       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7186,80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7366,30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7555,30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Доходы, получаемые в виде арендной платы за земельные участки, государственная собственность на которые не  разграничена, а также от продажи права на заключение договоров аренды указанных земельных участков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5879,30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6114,50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6359,10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23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Доходы от сдачи в аренду имущества, находящегося в оперативном управлении органов государственной власти,  органов местного самоуправления, государственных внебюджетных фондов и созданных ими учреждений (за исключением имущества бюджетных и автономных учреждений)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1542,70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1604,40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1668,60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07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495,80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515,60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536,20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Плата по соглашениям об установлении сервитута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0,50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0,50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0,50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Доходы от компенсации затрат бюджетов муниципальных округов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1205,10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1253,30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1303,40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67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Доходы от приватизации имущества, находящегося в собственности муниципальных округов, в части приватизации нефинансовых активов имущества казны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3000,00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2700,00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2430,00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Доходы от продажи земельных участков, находящихся в государственной и муниципальной собственности 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5000,00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4500,00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4050,00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Штрафы, санкции, возмещение ущерба                                     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700,00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728,00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757,10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2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2. БЕЗВОЗМЕЗДНЫЕ ПОСТУПЛЕНИЯ             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820584,20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621664,70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643359,50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6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Дотации от других бюджетов бюджетной системы Российской Федерации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260879,0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209551,40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222355,00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Субсидии от других бюджетов бюджетной системы Российской Федерации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192116,70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40736,10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38506,70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6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Субвенции от других бюджетов бюджетной системы Российской Федерации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365477,90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369179,80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380273,60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Иные межбюджетные трансферты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2110,60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2197,40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2224,20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ВСЕГО ДОХОДОВ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1364357,80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1212727,30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1276613,60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760" marR="5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/>
          </p:nvPr>
        </p:nvSpPr>
        <p:spPr>
          <a:xfrm>
            <a:off x="395640" y="476640"/>
            <a:ext cx="4035240" cy="304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2500" lnSpcReduction="9999"/>
          </a:bodyPr>
          <a:lstStyle/>
          <a:p>
            <a:pPr indent="0" algn="ctr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6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Земельный налог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395640" y="908640"/>
            <a:ext cx="4035240" cy="4387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40000" lnSpcReduction="20000"/>
          </a:bodyPr>
          <a:lstStyle/>
          <a:p>
            <a:pPr indent="0" algn="just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rebuchet MS"/>
              </a:rPr>
              <a:t>Решение Совета депутатов Ардатовского муниципального округа </a:t>
            </a: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нижегородской области № 72 от 24.11.2022 года «О земельном налоге»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Установлены налоговые ставки в следующих размерах: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1)0,3 % в отношении земельных участков:-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деятельности);- не используемых в предпринимательской деятельности, приобретенных (предоставленных) для ведения личного подсобного хозяйства, садоводства или огородничества, а также земельных участков общего назначения, предусмотренных </a:t>
            </a:r>
            <a:r>
              <a:rPr lang="ru-RU" sz="1800" b="0" u="sng" strike="noStrike">
                <a:solidFill>
                  <a:srgbClr val="56C7AA"/>
                </a:solidFill>
                <a:effectLst/>
                <a:uFillTx/>
                <a:latin typeface="Times New Roman"/>
                <a:hlinkClick r:id="rId2"/>
              </a:rPr>
              <a:t>Федеральным законом</a:t>
            </a:r>
            <a:r>
              <a:rPr lang="ru-RU" sz="18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 от 29 июля 2017 года N 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Федерации",за исключением указанных в настоящем абзаце земельных участков, кадастровая стоимость каждого из которых превышает 300 миллионов рублей;- ограниченных в обороте в соответствии с </a:t>
            </a:r>
            <a:r>
              <a:rPr lang="ru-RU" sz="1800" b="0" u="sng" strike="noStrike">
                <a:solidFill>
                  <a:srgbClr val="56C7AA"/>
                </a:solidFill>
                <a:effectLst/>
                <a:uFillTx/>
                <a:latin typeface="Times New Roman"/>
                <a:hlinkClick r:id="rId3"/>
              </a:rPr>
              <a:t>законодательством</a:t>
            </a:r>
            <a:r>
              <a:rPr lang="ru-RU" sz="18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 Российской Федерации, предоставленных для обеспечения обороны, безопасности и таможенных нужд.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2) 1,5% в отношении прочих земельных участков.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" indent="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Освобождены от уплаты налога  участники Великой Отечественной войны и  добровольные пожарные, принимающие непосредственное участие в тушении пожаров и проведении аварийно-спасательных работ на территории Ардатовского муниципального округа Нижегородской области, при наличии зарегистрированного  в установленном порядке за добровольным пожарным земельного участка, предоставленного для индивидуального жилищного строительства и для ведения  личного подсобного хозяйства.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" indent="0" algn="just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" indent="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4500000" y="476640"/>
            <a:ext cx="4036680" cy="28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2500" lnSpcReduction="19999"/>
          </a:bodyPr>
          <a:lstStyle/>
          <a:p>
            <a:pPr indent="0" algn="ctr"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6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Налог на имущество физических лиц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4500000" y="908640"/>
            <a:ext cx="4036680" cy="452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8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9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imes New Roman"/>
              </a:rPr>
              <a:t> </a:t>
            </a:r>
            <a:r>
              <a:rPr lang="ru-RU" sz="9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Решение Совета депутатов Ардатовского муниципального округа Нижегородской области № 71 от 24.11.2022 года «О налоге на имущество физических лиц»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8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9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Установлены налоговые ставки: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8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9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1) 0,3 процента в отношении: - жилых домов, частей жилых домов, квартир, частей квартир, комнат;- объектов незавершенного строительства в случае, если проектируемым назначением таких объектов является жилой дом;- единых недвижимых комплексов, в состав которых входит хотя бы один жилой дом;- гаражей и машиномест, в том числе расположенных в объектах налогообложения, указанных в подпункте 2 настоящего пункта;- 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подсобного, огородничества, садоводства или индивидуального жилищного строительства;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8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9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2) в отношении объектов налогообложения, включенных в перечень, определяемый в соответствии с пунктом 7 статьи 378.2 Налогового 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Федерации, а также в отношении объектов налогообложения, кадастровая стоимость каждого из которых превышает 300 миллионов рублей: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1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pos="0" algn="l"/>
              </a:tabLst>
            </a:pPr>
            <a:r>
              <a:rPr lang="ru-RU" sz="9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До 1 млн. рублей – 2%;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1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pos="0" algn="l"/>
              </a:tabLst>
            </a:pPr>
            <a:r>
              <a:rPr lang="ru-RU" sz="9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От 1 млн. рублей до 2 млн. рублей – 1,5%;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1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pos="0" algn="l"/>
              </a:tabLst>
            </a:pPr>
            <a:r>
              <a:rPr lang="ru-RU" sz="9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От 2 млн. рублей до 3,5 млн. рублей – 1%;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1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pos="0" algn="l"/>
              </a:tabLst>
            </a:pPr>
            <a:r>
              <a:rPr lang="ru-RU" sz="9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От 3,5 млн. рублей до 300,0 млн. рублей – 0,5%.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1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pos="0" algn="l"/>
              </a:tabLst>
            </a:pPr>
            <a:r>
              <a:rPr lang="ru-RU" sz="9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Свыше 300,0 млн. рублей — 2,5%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8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9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3) 0,5 процента в отношении прочих объектов налогообложения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8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9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Освобождаются от уплаты налога  совместно проживающие родители и дети многодетных семей, признанные таковыми в установленном законом порядке.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title"/>
          </p:nvPr>
        </p:nvSpPr>
        <p:spPr>
          <a:xfrm>
            <a:off x="467640" y="116640"/>
            <a:ext cx="8224560" cy="354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0000"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Местные налоги: ставки и льготы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0" name="Picture 2" descr="ЗЕМЕЛЬНЫЙ НАЛОГ = 84,80 РУБЛЯ У ШАНСА ЕСТЬ СВОЯ ЗЕМЛЯ, 1 ГА, на которой  живут собаки приюта... | ВКонтакте"/>
          <p:cNvPicPr/>
          <p:nvPr/>
        </p:nvPicPr>
        <p:blipFill>
          <a:blip r:embed="rId4"/>
          <a:stretch/>
        </p:blipFill>
        <p:spPr>
          <a:xfrm>
            <a:off x="1241640" y="5301360"/>
            <a:ext cx="2192760" cy="1450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1" name="Picture 4" descr="Налог на имущество в 2020 году для юридических лиц: изменения для  организаций - «ИнфоСофт»"/>
          <p:cNvPicPr/>
          <p:nvPr/>
        </p:nvPicPr>
        <p:blipFill>
          <a:blip r:embed="rId5"/>
          <a:stretch/>
        </p:blipFill>
        <p:spPr>
          <a:xfrm>
            <a:off x="5364000" y="5439600"/>
            <a:ext cx="1939320" cy="13125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47640" y="188640"/>
            <a:ext cx="813204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Расходы бюджета Ардатовского муниципального округа Нижегородской области на 2026 год и плановый период 2027-2028 годов, тыс. рублей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13" name="Таблица 2"/>
          <p:cNvGraphicFramePr/>
          <p:nvPr>
            <p:extLst>
              <p:ext uri="{D42A27DB-BD31-4B8C-83A1-F6EECF244321}">
                <p14:modId xmlns:p14="http://schemas.microsoft.com/office/powerpoint/2010/main" val="1703999528"/>
              </p:ext>
            </p:extLst>
          </p:nvPr>
        </p:nvGraphicFramePr>
        <p:xfrm>
          <a:off x="1610280" y="1326600"/>
          <a:ext cx="6171120" cy="4062148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52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endParaRPr lang="ru-RU" sz="1200" b="1" u="none" strike="noStrike">
                        <a:solidFill>
                          <a:schemeClr val="lt1"/>
                        </a:solidFill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Наименование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2026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2027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2028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5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01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Общегосударственные вопросы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126887,44</a:t>
                      </a:r>
                      <a:endParaRPr lang="ru-RU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131686,18</a:t>
                      </a:r>
                      <a:endParaRPr lang="ru-RU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127680,61</a:t>
                      </a:r>
                      <a:endParaRPr lang="ru-RU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33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02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Национальная оборона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1163,10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1292,00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1632,20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04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03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34696,47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34496,47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34496,47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33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04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Национальная экономика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48784,92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55883,48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57439,18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328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05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Жилищно-коммунальное хозяйство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122037,79</a:t>
                      </a:r>
                      <a:endParaRPr lang="ru-RU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50789,85</a:t>
                      </a:r>
                      <a:endParaRPr lang="ru-RU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84751,5</a:t>
                      </a:r>
                      <a:endParaRPr lang="ru-RU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33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07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Образование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790004,27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676625,10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690049,80</a:t>
                      </a:r>
                      <a:endParaRPr lang="ru-RU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33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08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Культура, кинематография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143557,43</a:t>
                      </a:r>
                      <a:endParaRPr lang="ru-RU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142909,39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140260,39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33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10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Социальная политика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22462,10</a:t>
                      </a:r>
                      <a:endParaRPr lang="ru-RU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25049,40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23542,90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33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11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Физическая культура и спорт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70451,63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69667,44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69667,44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33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12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Средства массовой информации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4312,65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4312,65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4312,65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52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endParaRPr lang="ru-RU" sz="1200" b="1" u="none" strike="noStrike">
                        <a:solidFill>
                          <a:schemeClr val="lt1"/>
                        </a:solidFill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Условно утверждаемые расходы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20015,35</a:t>
                      </a:r>
                      <a:endParaRPr lang="ru-RU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42780,46</a:t>
                      </a:r>
                      <a:endParaRPr lang="ru-RU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33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 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Всего расходов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1364357,80</a:t>
                      </a:r>
                      <a:endParaRPr lang="ru-RU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1212727,30</a:t>
                      </a:r>
                      <a:endParaRPr lang="ru-RU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0" u="none" strike="noStrike" dirty="0">
                          <a:solidFill>
                            <a:srgbClr val="2D41FD"/>
                          </a:solidFill>
                          <a:effectLst/>
                          <a:uFillTx/>
                          <a:latin typeface="Times New Roman"/>
                        </a:rPr>
                        <a:t>1276613,60</a:t>
                      </a:r>
                      <a:endParaRPr lang="ru-RU" sz="12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14" name="Picture 6" descr="Структура доходов/расходов бюджета - Администрация Ипатовского  муниципального района Ставропольского края"/>
          <p:cNvPicPr/>
          <p:nvPr/>
        </p:nvPicPr>
        <p:blipFill>
          <a:blip r:embed="rId2"/>
          <a:stretch/>
        </p:blipFill>
        <p:spPr>
          <a:xfrm>
            <a:off x="1593720" y="5272200"/>
            <a:ext cx="6187680" cy="1585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ubTitle"/>
          </p:nvPr>
        </p:nvSpPr>
        <p:spPr>
          <a:xfrm>
            <a:off x="395640" y="1989000"/>
            <a:ext cx="8420040" cy="2875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just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tabLst>
                <a:tab pos="0" algn="l"/>
              </a:tabLst>
            </a:pPr>
            <a:r>
              <a:rPr lang="ru-RU" sz="1400" b="0" u="none" strike="noStrike" dirty="0">
                <a:solidFill>
                  <a:srgbClr val="55A4BD"/>
                </a:solidFill>
                <a:effectLst/>
                <a:uFillTx/>
                <a:latin typeface="Times New Roman"/>
              </a:rPr>
              <a:t>	Формирование расходов проекта бюджета на 2026 год и на плановый период 2027 и 2028 годов осуществлялось в программном формате на основе 23 муниципальных программ Ардатовского муниципального округа.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tabLst>
                <a:tab pos="0" algn="l"/>
              </a:tabLst>
            </a:pP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tabLst>
                <a:tab pos="0" algn="l"/>
              </a:tabLst>
            </a:pP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tabLst>
                <a:tab pos="0" algn="l"/>
              </a:tabLst>
            </a:pP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tabLst>
                <a:tab pos="0" algn="l"/>
              </a:tabLst>
            </a:pP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tabLst>
                <a:tab pos="0" algn="l"/>
              </a:tabLst>
            </a:pP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tabLst>
                <a:tab pos="0" algn="l"/>
              </a:tabLst>
            </a:pP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tabLst>
                <a:tab pos="0" algn="l"/>
              </a:tabLst>
            </a:pP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tabLst>
                <a:tab pos="0" algn="l"/>
              </a:tabLst>
            </a:pP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"/>
              <a:tabLst>
                <a:tab pos="0" algn="l"/>
              </a:tabLst>
            </a:pPr>
            <a:r>
              <a:rPr lang="ru-RU" sz="1400" b="0" u="none" strike="noStrike" dirty="0">
                <a:solidFill>
                  <a:srgbClr val="55A4BD"/>
                </a:solidFill>
                <a:effectLst/>
                <a:uFillTx/>
                <a:latin typeface="Times New Roman"/>
              </a:rPr>
              <a:t>В 2026 году программные расходы составляют  87,7%, непрограммные расходы 12,3% от общего объема расходов.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"/>
              <a:tabLst>
                <a:tab pos="0" algn="l"/>
              </a:tabLst>
            </a:pPr>
            <a:r>
              <a:rPr lang="ru-RU" sz="1400" b="0" u="none" strike="noStrike" dirty="0">
                <a:solidFill>
                  <a:srgbClr val="55A4BD"/>
                </a:solidFill>
                <a:effectLst/>
                <a:uFillTx/>
                <a:latin typeface="Times New Roman"/>
              </a:rPr>
              <a:t>В 2027 году программные расходы составляют 85,7%, непрограммные расходы 14,3% от общего объема расходов.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"/>
              <a:tabLst>
                <a:tab pos="0" algn="l"/>
              </a:tabLst>
            </a:pPr>
            <a:r>
              <a:rPr lang="ru-RU" sz="1400" b="0" u="none" strike="noStrike" dirty="0">
                <a:solidFill>
                  <a:srgbClr val="55A4BD"/>
                </a:solidFill>
                <a:effectLst/>
                <a:uFillTx/>
                <a:latin typeface="Times New Roman"/>
              </a:rPr>
              <a:t>В 2028 году программные расходы составляют 86,7%, непрограммные расходы 13,3 % от общего объема расходов.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tabLst>
                <a:tab pos="0" algn="l"/>
              </a:tabLst>
            </a:pPr>
            <a:endParaRPr lang="ru-RU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title"/>
          </p:nvPr>
        </p:nvSpPr>
        <p:spPr>
          <a:xfrm>
            <a:off x="683640" y="332640"/>
            <a:ext cx="7767360" cy="1578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0000"/>
          </a:bodyPr>
          <a:lstStyle/>
          <a:p>
            <a:pPr marL="182880"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Программный бюджет – это бюджет, сформированный на основе государственных или муниципальных программ. Каждая программа увязывает бюджетные ассигнования с результатами их использования для достижения заявленных целей. Программный бюджет призван повысить качество формирования и исполнения главного финансового документа.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17" name="Диаграмма 6"/>
          <p:cNvGraphicFramePr/>
          <p:nvPr>
            <p:extLst>
              <p:ext uri="{D42A27DB-BD31-4B8C-83A1-F6EECF244321}">
                <p14:modId xmlns:p14="http://schemas.microsoft.com/office/powerpoint/2010/main" val="1431293186"/>
              </p:ext>
            </p:extLst>
          </p:nvPr>
        </p:nvGraphicFramePr>
        <p:xfrm>
          <a:off x="395640" y="2709000"/>
          <a:ext cx="2539080" cy="222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8" name="Диаграмма 7"/>
          <p:cNvGraphicFramePr/>
          <p:nvPr>
            <p:extLst>
              <p:ext uri="{D42A27DB-BD31-4B8C-83A1-F6EECF244321}">
                <p14:modId xmlns:p14="http://schemas.microsoft.com/office/powerpoint/2010/main" val="3102586079"/>
              </p:ext>
            </p:extLst>
          </p:nvPr>
        </p:nvGraphicFramePr>
        <p:xfrm>
          <a:off x="3276000" y="2709000"/>
          <a:ext cx="2659320" cy="208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9" name="Диаграмма 8"/>
          <p:cNvGraphicFramePr/>
          <p:nvPr>
            <p:extLst>
              <p:ext uri="{D42A27DB-BD31-4B8C-83A1-F6EECF244321}">
                <p14:modId xmlns:p14="http://schemas.microsoft.com/office/powerpoint/2010/main" val="1500226469"/>
              </p:ext>
            </p:extLst>
          </p:nvPr>
        </p:nvGraphicFramePr>
        <p:xfrm>
          <a:off x="6300360" y="2709000"/>
          <a:ext cx="2587320" cy="215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560" cy="84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Расходы на реализацию муниципальных программ, </a:t>
            </a:r>
            <a:br>
              <a:rPr sz="2400"/>
            </a:br>
            <a:r>
              <a:rPr lang="ru-RU" sz="2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тыс. рублей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21" name="Таблица 7"/>
          <p:cNvGraphicFramePr/>
          <p:nvPr>
            <p:extLst>
              <p:ext uri="{D42A27DB-BD31-4B8C-83A1-F6EECF244321}">
                <p14:modId xmlns:p14="http://schemas.microsoft.com/office/powerpoint/2010/main" val="4195357863"/>
              </p:ext>
            </p:extLst>
          </p:nvPr>
        </p:nvGraphicFramePr>
        <p:xfrm>
          <a:off x="539640" y="1119600"/>
          <a:ext cx="7920360" cy="5703720"/>
        </p:xfrm>
        <a:graphic>
          <a:graphicData uri="http://schemas.openxmlformats.org/drawingml/2006/table">
            <a:tbl>
              <a:tblPr/>
              <a:tblGrid>
                <a:gridCol w="460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6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Наименование программы</a:t>
                      </a:r>
                      <a:endParaRPr lang="ru-RU" sz="1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2026 год</a:t>
                      </a:r>
                      <a:endParaRPr lang="ru-RU" sz="1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2027 год</a:t>
                      </a:r>
                      <a:endParaRPr lang="ru-RU" sz="1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2028 год</a:t>
                      </a:r>
                      <a:endParaRPr lang="ru-RU" sz="1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6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1" u="none" strike="noStrike" dirty="0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"Развитие образования Ардатовского муниципального округа Нижегородской области"</a:t>
                      </a:r>
                      <a:endParaRPr lang="ru-RU" sz="1000" b="0" u="none" strike="noStrike" dirty="0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571080,19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587895,38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601320,08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6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"Социальная поддержка граждан в Ардатовском муниципальном округе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649,00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686,80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729,80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600">
                <a:tc>
                  <a:txBody>
                    <a:bodyPr/>
                    <a:lstStyle/>
                    <a:p>
                      <a:pPr algn="just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"Развитие культуры и туризма в Ардатовском муниципальном округе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187437,19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178931,49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178948,29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6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"Развитие агропромышленного комплекса Ардатовского муниципального округа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8926,10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8926,10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8941,40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6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"Развитие физической культуры и спорта в Ардатовском муниципальном округа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69667,44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69667,44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69667,44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6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"Управление муниципальными финансами Ардатовского муниципального округа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ru-RU" sz="1000" b="0" u="none" strike="noStrike" dirty="0">
                        <a:solidFill>
                          <a:srgbClr val="0000FF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20360,01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20370,01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20370,01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6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"Информационное общество в Ардатовском муниципальном округе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5756,55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5756,55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5756,55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93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"Развитие гражданской обороны, защита населения и территорий от чрезвычайных ситуаций, обеспечение безопасности жизнедеятельности населения Ардатовского муниципального округа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35844,59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35844,59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35844,59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6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"Управление муниципальным имуществом Ардатовского муниципального округа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2485,48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2485,48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2485,48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880">
                <a:tc>
                  <a:txBody>
                    <a:bodyPr/>
                    <a:lstStyle/>
                    <a:p>
                      <a:pPr algn="just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"Развитие молодежной политики на территории Ардатовского муниципального округа Нижегородской области" 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255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255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255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50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"Комплексные меры противодействия злоупотреблению наркотиками и их незаконному обороту на территории Ардатовского муниципального округа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140,50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140,50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140,50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6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 dirty="0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"Охрана окружающей среды Ардатовского муниципального округа Нижегородской области"</a:t>
                      </a:r>
                      <a:endParaRPr lang="ru-RU" sz="1000" b="0" u="none" strike="noStrike" dirty="0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4656,68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1752,30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3152,30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1320" marR="313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560" cy="772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0000"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Расходы на реализацию муниципальных программ, </a:t>
            </a:r>
            <a:br>
              <a:rPr sz="2400"/>
            </a:br>
            <a:r>
              <a:rPr lang="ru-RU" sz="2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тыс. рублей (продолжение)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23" name="Таблица 3"/>
          <p:cNvGraphicFramePr/>
          <p:nvPr>
            <p:extLst>
              <p:ext uri="{D42A27DB-BD31-4B8C-83A1-F6EECF244321}">
                <p14:modId xmlns:p14="http://schemas.microsoft.com/office/powerpoint/2010/main" val="1014338145"/>
              </p:ext>
            </p:extLst>
          </p:nvPr>
        </p:nvGraphicFramePr>
        <p:xfrm>
          <a:off x="683640" y="1196640"/>
          <a:ext cx="7848360" cy="5632800"/>
        </p:xfrm>
        <a:graphic>
          <a:graphicData uri="http://schemas.openxmlformats.org/drawingml/2006/table">
            <a:tbl>
              <a:tblPr/>
              <a:tblGrid>
                <a:gridCol w="468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88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Наименование программы</a:t>
                      </a:r>
                      <a:endParaRPr lang="ru-RU" sz="1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2026 год</a:t>
                      </a:r>
                      <a:endParaRPr lang="ru-RU" sz="1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2027 год</a:t>
                      </a:r>
                      <a:endParaRPr lang="ru-RU" sz="1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2028 год</a:t>
                      </a:r>
                      <a:endParaRPr lang="ru-RU" sz="1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"Профилактика преступлений и иных правонарушений в Ардатовском муниципальном округе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204,00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204,00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204,00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"Развитие муниципальной службы в Ардатовском муниципальном округе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130,00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50,00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50,00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"Улучшение условий и охраны труда в Ардатовском муниципальном округе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241,40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213,90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284,50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8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"Профилактика терроризма и экстремизма на территории Ардатовского муниципального округа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200,00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"Развитие предпринимательства и торговли Ардатовского муниципального округа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6188,27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6188,27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6188,27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8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"Формирование комфортной городской среды на территории Ардатовского муниципального округа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9797,98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9681,70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10546,70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8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"Обеспечение населения Ардатовского муниципального округа Нижегородской области качественными услугами в сфере жилищно-коммунального хозяйства"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25291,34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8057,00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6057,00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8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"Переселение граждан из аварийного жилищного фонда на территории Ардатовского муниципального округа Нижегородской области 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33498,00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8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"Развитие социальной и инженерной инфраструктуры Ардатовского муниципального округа Нижегородской области 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128684,19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2665,80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25500,00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 Муниципальная программа "Дорожное хозяйство и благоустройство территории Ардатовского муниципального округа Нижегородской области 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71156,6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69005,24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78742,29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8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"Государственная поддержка граждан по обеспечению жильем на территории Ардатовского муниципального округа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13371,72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10588,10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0000FF"/>
                          </a:solidFill>
                          <a:effectLst/>
                          <a:uFillTx/>
                          <a:latin typeface="Times New Roman"/>
                        </a:rPr>
                        <a:t>8038,60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0" marR="32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971640" y="404640"/>
            <a:ext cx="747324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Муниципальные учреждения Ардатовского муниципального округа Нижегородской области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2597949"/>
              </p:ext>
            </p:extLst>
          </p:nvPr>
        </p:nvGraphicFramePr>
        <p:xfrm>
          <a:off x="1259640" y="1772640"/>
          <a:ext cx="6691680" cy="404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ubTitle"/>
          </p:nvPr>
        </p:nvSpPr>
        <p:spPr>
          <a:xfrm>
            <a:off x="1500120" y="404640"/>
            <a:ext cx="6395760" cy="73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tabLst>
                <a:tab pos="0" algn="l"/>
              </a:tabLst>
            </a:pPr>
            <a:r>
              <a:rPr lang="ru-RU" sz="20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Система отрасли муниципального образования Ардатовского муниципального округа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Прямоугольник 11"/>
          <p:cNvSpPr/>
          <p:nvPr/>
        </p:nvSpPr>
        <p:spPr>
          <a:xfrm>
            <a:off x="2000160" y="1214280"/>
            <a:ext cx="4924080" cy="28080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Управление образования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Стрелка вниз 13"/>
          <p:cNvSpPr/>
          <p:nvPr/>
        </p:nvSpPr>
        <p:spPr>
          <a:xfrm>
            <a:off x="4429080" y="1500120"/>
            <a:ext cx="66240" cy="209160"/>
          </a:xfrm>
          <a:prstGeom prst="downArrow">
            <a:avLst>
              <a:gd name="adj1" fmla="val 50000"/>
              <a:gd name="adj2" fmla="val 36667"/>
            </a:avLst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1" u="none" strike="noStrike">
              <a:solidFill>
                <a:srgbClr val="00B0F0"/>
              </a:solidFill>
              <a:effectLst/>
              <a:uFillTx/>
              <a:latin typeface="Trebuchet MS"/>
            </a:endParaRPr>
          </a:p>
        </p:txBody>
      </p:sp>
      <p:sp>
        <p:nvSpPr>
          <p:cNvPr id="228" name="Прямоугольник 14"/>
          <p:cNvSpPr/>
          <p:nvPr/>
        </p:nvSpPr>
        <p:spPr>
          <a:xfrm>
            <a:off x="1343160" y="1714320"/>
            <a:ext cx="6381000" cy="28080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23 муниципальных  образовательных организации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Прямоугольник 15"/>
          <p:cNvSpPr/>
          <p:nvPr/>
        </p:nvSpPr>
        <p:spPr>
          <a:xfrm>
            <a:off x="428760" y="2286000"/>
            <a:ext cx="2280960" cy="70920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12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общеобразовательных школ (в.т.ч. 2 филиала)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30" name="Прямая со стрелкой 21"/>
          <p:cNvCxnSpPr/>
          <p:nvPr/>
        </p:nvCxnSpPr>
        <p:spPr>
          <a:xfrm flipH="1">
            <a:off x="2428560" y="2000160"/>
            <a:ext cx="433800" cy="290520"/>
          </a:xfrm>
          <a:prstGeom prst="straightConnector1">
            <a:avLst/>
          </a:prstGeom>
          <a:ln w="28575" cap="rnd">
            <a:solidFill>
              <a:srgbClr val="00B050"/>
            </a:solidFill>
            <a:prstDash val="sysDash"/>
            <a:round/>
            <a:tailEnd type="arrow" w="med" len="med"/>
          </a:ln>
        </p:spPr>
      </p:cxnSp>
      <p:cxnSp>
        <p:nvCxnSpPr>
          <p:cNvPr id="231" name="Прямая со стрелкой 22"/>
          <p:cNvCxnSpPr/>
          <p:nvPr/>
        </p:nvCxnSpPr>
        <p:spPr>
          <a:xfrm flipH="1">
            <a:off x="4500360" y="2000160"/>
            <a:ext cx="5760" cy="36144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sp>
        <p:nvSpPr>
          <p:cNvPr id="232" name="Прямоугольник 24"/>
          <p:cNvSpPr/>
          <p:nvPr/>
        </p:nvSpPr>
        <p:spPr>
          <a:xfrm>
            <a:off x="3071880" y="2357280"/>
            <a:ext cx="2923920" cy="63792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3 учреждения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дополнительного образования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Прямоугольник 28"/>
          <p:cNvSpPr/>
          <p:nvPr/>
        </p:nvSpPr>
        <p:spPr>
          <a:xfrm>
            <a:off x="6500880" y="2286000"/>
            <a:ext cx="2209680" cy="70920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10 детских садов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34" name="Прямая со стрелкой 29"/>
          <p:cNvCxnSpPr/>
          <p:nvPr/>
        </p:nvCxnSpPr>
        <p:spPr>
          <a:xfrm>
            <a:off x="6000480" y="2000160"/>
            <a:ext cx="648000" cy="29052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cxnSp>
        <p:nvCxnSpPr>
          <p:cNvPr id="235" name="Прямая со стрелкой 32"/>
          <p:cNvCxnSpPr>
            <a:endCxn id="236" idx="1"/>
          </p:cNvCxnSpPr>
          <p:nvPr/>
        </p:nvCxnSpPr>
        <p:spPr>
          <a:xfrm>
            <a:off x="1928520" y="3071520"/>
            <a:ext cx="1357920" cy="35532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cxnSp>
        <p:nvCxnSpPr>
          <p:cNvPr id="237" name="Прямая со стрелкой 36"/>
          <p:cNvCxnSpPr>
            <a:endCxn id="236" idx="3"/>
          </p:cNvCxnSpPr>
          <p:nvPr/>
        </p:nvCxnSpPr>
        <p:spPr>
          <a:xfrm flipH="1">
            <a:off x="6067080" y="3000240"/>
            <a:ext cx="1367280" cy="42660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cxnSp>
        <p:nvCxnSpPr>
          <p:cNvPr id="238" name="Прямая со стрелкой 38"/>
          <p:cNvCxnSpPr/>
          <p:nvPr/>
        </p:nvCxnSpPr>
        <p:spPr>
          <a:xfrm flipH="1">
            <a:off x="4500360" y="3000240"/>
            <a:ext cx="6480" cy="29088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cxnSp>
        <p:nvCxnSpPr>
          <p:cNvPr id="239" name="Прямая со стрелкой 52"/>
          <p:cNvCxnSpPr>
            <a:stCxn id="236" idx="1"/>
          </p:cNvCxnSpPr>
          <p:nvPr/>
        </p:nvCxnSpPr>
        <p:spPr>
          <a:xfrm flipH="1">
            <a:off x="2786040" y="3426480"/>
            <a:ext cx="500400" cy="36360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cxnSp>
        <p:nvCxnSpPr>
          <p:cNvPr id="240" name="Прямая со стрелкой 54"/>
          <p:cNvCxnSpPr>
            <a:endCxn id="241" idx="0"/>
          </p:cNvCxnSpPr>
          <p:nvPr/>
        </p:nvCxnSpPr>
        <p:spPr>
          <a:xfrm>
            <a:off x="6143400" y="3429000"/>
            <a:ext cx="570600" cy="53136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cxnSp>
        <p:nvCxnSpPr>
          <p:cNvPr id="242" name="Прямая со стрелкой 67"/>
          <p:cNvCxnSpPr/>
          <p:nvPr/>
        </p:nvCxnSpPr>
        <p:spPr>
          <a:xfrm flipH="1">
            <a:off x="4500360" y="3571560"/>
            <a:ext cx="6480" cy="21852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sp>
        <p:nvSpPr>
          <p:cNvPr id="243" name="Прямоугольник 71"/>
          <p:cNvSpPr/>
          <p:nvPr/>
        </p:nvSpPr>
        <p:spPr>
          <a:xfrm>
            <a:off x="3286080" y="4500720"/>
            <a:ext cx="2781000" cy="28080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Кадры</a:t>
            </a:r>
            <a:r>
              <a:rPr lang="ru-RU" sz="18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44" name="Прямая со стрелкой 72"/>
          <p:cNvCxnSpPr>
            <a:endCxn id="243" idx="1"/>
          </p:cNvCxnSpPr>
          <p:nvPr/>
        </p:nvCxnSpPr>
        <p:spPr>
          <a:xfrm>
            <a:off x="1285560" y="3000240"/>
            <a:ext cx="2000880" cy="164124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sp>
        <p:nvSpPr>
          <p:cNvPr id="245" name="Прямоугольник 49"/>
          <p:cNvSpPr/>
          <p:nvPr/>
        </p:nvSpPr>
        <p:spPr>
          <a:xfrm>
            <a:off x="1857240" y="3786120"/>
            <a:ext cx="1638000" cy="49500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1989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учащихся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46" name="Прямая со стрелкой 75"/>
          <p:cNvCxnSpPr>
            <a:endCxn id="243" idx="3"/>
          </p:cNvCxnSpPr>
          <p:nvPr/>
        </p:nvCxnSpPr>
        <p:spPr>
          <a:xfrm flipH="1">
            <a:off x="6067080" y="3000240"/>
            <a:ext cx="1867320" cy="164124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sp>
        <p:nvSpPr>
          <p:cNvPr id="241" name="Прямоугольник 51"/>
          <p:cNvSpPr/>
          <p:nvPr/>
        </p:nvSpPr>
        <p:spPr>
          <a:xfrm>
            <a:off x="5940000" y="3960000"/>
            <a:ext cx="1547280" cy="18936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619 воспитанников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47" name="Прямая со стрелкой 79"/>
          <p:cNvCxnSpPr/>
          <p:nvPr/>
        </p:nvCxnSpPr>
        <p:spPr>
          <a:xfrm flipH="1">
            <a:off x="4714560" y="3000240"/>
            <a:ext cx="41040" cy="150516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sp>
        <p:nvSpPr>
          <p:cNvPr id="236" name="Прямоугольник 31"/>
          <p:cNvSpPr/>
          <p:nvPr/>
        </p:nvSpPr>
        <p:spPr>
          <a:xfrm>
            <a:off x="3286080" y="3286080"/>
            <a:ext cx="2781000" cy="28080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Контингент обучающихся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Прямоугольник 50"/>
          <p:cNvSpPr/>
          <p:nvPr/>
        </p:nvSpPr>
        <p:spPr>
          <a:xfrm>
            <a:off x="3714840" y="3786120"/>
            <a:ext cx="1709640" cy="49500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1461 обучающихся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Прямоугольник 84"/>
          <p:cNvSpPr/>
          <p:nvPr/>
        </p:nvSpPr>
        <p:spPr>
          <a:xfrm>
            <a:off x="1857240" y="5000760"/>
            <a:ext cx="1638000" cy="49500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290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человек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Прямоугольник 85"/>
          <p:cNvSpPr/>
          <p:nvPr/>
        </p:nvSpPr>
        <p:spPr>
          <a:xfrm>
            <a:off x="3786120" y="5072040"/>
            <a:ext cx="1638000" cy="49500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39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человек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Прямоугольник 86"/>
          <p:cNvSpPr/>
          <p:nvPr/>
        </p:nvSpPr>
        <p:spPr>
          <a:xfrm>
            <a:off x="5786280" y="5000760"/>
            <a:ext cx="1638000" cy="49500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208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человек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52" name="Прямая со стрелкой 87"/>
          <p:cNvCxnSpPr>
            <a:endCxn id="249" idx="0"/>
          </p:cNvCxnSpPr>
          <p:nvPr/>
        </p:nvCxnSpPr>
        <p:spPr>
          <a:xfrm flipH="1">
            <a:off x="2676240" y="4643280"/>
            <a:ext cx="543240" cy="35784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cxnSp>
        <p:nvCxnSpPr>
          <p:cNvPr id="253" name="Прямая со стрелкой 89"/>
          <p:cNvCxnSpPr>
            <a:endCxn id="251" idx="0"/>
          </p:cNvCxnSpPr>
          <p:nvPr/>
        </p:nvCxnSpPr>
        <p:spPr>
          <a:xfrm>
            <a:off x="6143400" y="4643280"/>
            <a:ext cx="462240" cy="35784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cxnSp>
        <p:nvCxnSpPr>
          <p:cNvPr id="254" name="Прямая со стрелкой 104"/>
          <p:cNvCxnSpPr/>
          <p:nvPr/>
        </p:nvCxnSpPr>
        <p:spPr>
          <a:xfrm flipH="1">
            <a:off x="4714560" y="4786200"/>
            <a:ext cx="6840" cy="29088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67640" y="260640"/>
            <a:ext cx="8224560" cy="424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accent5">
                    <a:lumMod val="75000"/>
                  </a:schemeClr>
                </a:solidFill>
                <a:effectLst>
                  <a:glow rad="45360">
                    <a:srgbClr val="1747FF">
                      <a:alpha val="35000"/>
                    </a:srgbClr>
                  </a:glow>
                </a:effectLst>
                <a:uFillTx/>
                <a:latin typeface="Times New Roman"/>
              </a:rPr>
              <a:t>                                    Коротко о бюджете</a:t>
            </a:r>
            <a:br>
              <a:rPr sz="2400"/>
            </a:br>
            <a:r>
              <a:rPr lang="ru-RU" sz="1800" b="1" u="sng" strike="noStrike">
                <a:solidFill>
                  <a:schemeClr val="accent5">
                    <a:lumMod val="75000"/>
                  </a:schemeClr>
                </a:solidFill>
                <a:effectLst>
                  <a:glow rad="45360">
                    <a:srgbClr val="1747FF">
                      <a:alpha val="35000"/>
                    </a:srgbClr>
                  </a:glow>
                </a:effectLst>
                <a:uFillTx/>
                <a:latin typeface="Times New Roman"/>
              </a:rPr>
              <a:t>Бюдж</a:t>
            </a:r>
            <a:r>
              <a:rPr lang="ru-RU" sz="1600" b="1" u="sng" strike="noStrike">
                <a:solidFill>
                  <a:schemeClr val="accent5">
                    <a:lumMod val="75000"/>
                  </a:schemeClr>
                </a:solidFill>
                <a:effectLst>
                  <a:glow rad="45360">
                    <a:srgbClr val="1747FF">
                      <a:alpha val="35000"/>
                    </a:srgbClr>
                  </a:glow>
                </a:effectLst>
                <a:uFillTx/>
                <a:latin typeface="Times New Roman"/>
              </a:rPr>
              <a:t>ет</a:t>
            </a:r>
            <a:r>
              <a:rPr lang="ru-RU" sz="1600" b="0" u="none" strike="noStrike" spc="300">
                <a:solidFill>
                  <a:schemeClr val="accent5">
                    <a:lumMod val="75000"/>
                  </a:schemeClr>
                </a:solidFill>
                <a:effectLst>
                  <a:glow rad="45360">
                    <a:srgbClr val="1747FF">
                      <a:alpha val="35000"/>
                    </a:srgbClr>
                  </a:glow>
                </a:effectLst>
                <a:uFillTx/>
                <a:latin typeface="Times New Roman"/>
              </a:rPr>
              <a:t> </a:t>
            </a:r>
            <a:r>
              <a:rPr lang="ru-RU" sz="1600" b="0" u="none" strike="noStrike">
                <a:solidFill>
                  <a:schemeClr val="accent5">
                    <a:lumMod val="75000"/>
                  </a:schemeClr>
                </a:solidFill>
                <a:effectLst>
                  <a:glow rad="45360">
                    <a:srgbClr val="1747FF">
                      <a:alpha val="35000"/>
                    </a:srgbClr>
                  </a:glow>
                </a:effectLst>
                <a:uFillTx/>
                <a:latin typeface="Times New Roman"/>
              </a:rPr>
              <a:t> – форма образования 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br>
              <a:rPr sz="1600"/>
            </a:br>
            <a:r>
              <a:rPr lang="ru-RU" sz="1600" b="1" u="sng" strike="noStrike">
                <a:solidFill>
                  <a:schemeClr val="accent5">
                    <a:lumMod val="75000"/>
                  </a:schemeClr>
                </a:solidFill>
                <a:effectLst>
                  <a:glow rad="45360">
                    <a:srgbClr val="1747FF">
                      <a:alpha val="35000"/>
                    </a:srgbClr>
                  </a:glow>
                </a:effectLst>
                <a:uFillTx/>
                <a:latin typeface="Times New Roman"/>
              </a:rPr>
              <a:t>Бюджет для граждан</a:t>
            </a:r>
            <a:r>
              <a:rPr lang="ru-RU" sz="1600" b="1" u="none" strike="noStrike">
                <a:solidFill>
                  <a:schemeClr val="accent5">
                    <a:lumMod val="75000"/>
                  </a:schemeClr>
                </a:solidFill>
                <a:effectLst>
                  <a:glow rad="45360">
                    <a:srgbClr val="1747FF">
                      <a:alpha val="35000"/>
                    </a:srgbClr>
                  </a:glow>
                </a:effectLst>
                <a:uFillTx/>
                <a:latin typeface="Times New Roman"/>
              </a:rPr>
              <a:t> </a:t>
            </a:r>
            <a:r>
              <a:rPr lang="ru-RU" sz="1600" b="0" u="none" strike="noStrike">
                <a:solidFill>
                  <a:schemeClr val="accent5">
                    <a:lumMod val="75000"/>
                  </a:schemeClr>
                </a:solidFill>
                <a:effectLst>
                  <a:glow rad="45360">
                    <a:srgbClr val="1747FF">
                      <a:alpha val="35000"/>
                    </a:srgbClr>
                  </a:glow>
                </a:effectLst>
                <a:uFillTx/>
                <a:latin typeface="Times New Roman"/>
              </a:rPr>
              <a:t>–</a:t>
            </a:r>
            <a:r>
              <a:rPr lang="ru-RU" sz="1600" b="0" u="none" strike="noStrike" spc="300">
                <a:solidFill>
                  <a:schemeClr val="accent5">
                    <a:lumMod val="75000"/>
                  </a:schemeClr>
                </a:solidFill>
                <a:effectLst>
                  <a:glow rad="45360">
                    <a:srgbClr val="1747FF">
                      <a:alpha val="35000"/>
                    </a:srgbClr>
                  </a:glow>
                </a:effectLst>
                <a:uFillTx/>
                <a:latin typeface="Times New Roman"/>
              </a:rPr>
              <a:t> </a:t>
            </a:r>
            <a:r>
              <a:rPr lang="ru-RU" sz="1600" b="0" u="none" strike="noStrike">
                <a:solidFill>
                  <a:schemeClr val="accent5">
                    <a:lumMod val="75000"/>
                  </a:schemeClr>
                </a:solidFill>
                <a:effectLst>
                  <a:glow rad="45360">
                    <a:srgbClr val="1747FF">
                      <a:alpha val="35000"/>
                    </a:srgbClr>
                  </a:glow>
                </a:effectLst>
                <a:uFillTx/>
                <a:latin typeface="Times New Roman"/>
              </a:rPr>
              <a:t>документ (аналитический материал), разрабатываемый  и публикуемый в открытом доступе финансовым управлением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  <a:br>
              <a:rPr sz="1600"/>
            </a:br>
            <a:r>
              <a:rPr lang="ru-RU" sz="1600" b="1" u="sng" strike="noStrike">
                <a:solidFill>
                  <a:schemeClr val="accent5">
                    <a:lumMod val="75000"/>
                  </a:schemeClr>
                </a:solidFill>
                <a:effectLst>
                  <a:glow rad="45360">
                    <a:srgbClr val="1747FF">
                      <a:alpha val="35000"/>
                    </a:srgbClr>
                  </a:glow>
                </a:effectLst>
                <a:uFillTx/>
                <a:latin typeface="Times New Roman"/>
              </a:rPr>
              <a:t>Бюджетная система Российской Федерации</a:t>
            </a:r>
            <a:r>
              <a:rPr lang="ru-RU" sz="1600" b="1" u="none" strike="noStrike">
                <a:solidFill>
                  <a:schemeClr val="accent5">
                    <a:lumMod val="75000"/>
                  </a:schemeClr>
                </a:solidFill>
                <a:effectLst>
                  <a:glow rad="45360">
                    <a:srgbClr val="1747FF">
                      <a:alpha val="35000"/>
                    </a:srgbClr>
                  </a:glow>
                </a:effectLst>
                <a:uFillTx/>
                <a:latin typeface="Times New Roman"/>
              </a:rPr>
              <a:t> </a:t>
            </a:r>
            <a:r>
              <a:rPr lang="ru-RU" sz="1600" b="0" u="none" strike="noStrike">
                <a:solidFill>
                  <a:schemeClr val="accent5">
                    <a:lumMod val="75000"/>
                  </a:schemeClr>
                </a:solidFill>
                <a:effectLst>
                  <a:glow rad="45360">
                    <a:srgbClr val="1747FF">
                      <a:alpha val="35000"/>
                    </a:srgbClr>
                  </a:glow>
                </a:effectLst>
                <a:uFillTx/>
                <a:latin typeface="Times New Roman"/>
              </a:rPr>
              <a:t>–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Федерации.</a:t>
            </a:r>
            <a:br>
              <a:rPr sz="1600"/>
            </a:br>
            <a:r>
              <a:rPr lang="ru-RU" sz="1600" b="1" u="sng" strike="noStrike">
                <a:solidFill>
                  <a:schemeClr val="accent5">
                    <a:lumMod val="75000"/>
                  </a:schemeClr>
                </a:solidFill>
                <a:effectLst>
                  <a:glow rad="45360">
                    <a:srgbClr val="1747FF">
                      <a:alpha val="35000"/>
                    </a:srgbClr>
                  </a:glow>
                </a:effectLst>
                <a:uFillTx/>
                <a:latin typeface="Times New Roman"/>
              </a:rPr>
              <a:t>Бюджетный процесс</a:t>
            </a:r>
            <a:r>
              <a:rPr lang="ru-RU" sz="1600" b="1" u="none" strike="noStrike">
                <a:solidFill>
                  <a:schemeClr val="accent5">
                    <a:lumMod val="75000"/>
                  </a:schemeClr>
                </a:solidFill>
                <a:effectLst>
                  <a:glow rad="45360">
                    <a:srgbClr val="1747FF">
                      <a:alpha val="35000"/>
                    </a:srgbClr>
                  </a:glow>
                </a:effectLst>
                <a:uFillTx/>
                <a:latin typeface="Times New Roman"/>
              </a:rPr>
              <a:t> </a:t>
            </a:r>
            <a:r>
              <a:rPr lang="ru-RU" sz="1600" b="0" u="none" strike="noStrike">
                <a:solidFill>
                  <a:schemeClr val="accent5">
                    <a:lumMod val="75000"/>
                  </a:schemeClr>
                </a:solidFill>
                <a:effectLst>
                  <a:glow rad="45360">
                    <a:srgbClr val="1747FF">
                      <a:alpha val="35000"/>
                    </a:srgbClr>
                  </a:glow>
                </a:effectLst>
                <a:uFillTx/>
                <a:latin typeface="Times New Roman"/>
              </a:rPr>
              <a:t>– деятельность государственных органов власти, органов местного самоуправления и иных участников по составлению и рассмотрению проектов бюджетов, утверждению и исполнению бюджетов, контролю за их исполнением, осуществлению бюджетного учёта, составлению, внешней проверке, рассмотрению и утверждению бюджетной отчётности.</a:t>
            </a:r>
            <a:br>
              <a:rPr sz="1600"/>
            </a:br>
            <a:endParaRPr lang="ru-RU" sz="1600" b="0" u="none" strike="noStrike">
              <a:solidFill>
                <a:srgbClr val="000000"/>
              </a:solidFill>
              <a:effectLst>
                <a:glow rad="45360">
                  <a:srgbClr val="1747FF">
                    <a:alpha val="35000"/>
                  </a:srgbClr>
                </a:glow>
              </a:effectLst>
              <a:uFillTx/>
              <a:latin typeface="Arial"/>
            </a:endParaRPr>
          </a:p>
        </p:txBody>
      </p:sp>
      <p:pic>
        <p:nvPicPr>
          <p:cNvPr id="127" name="Picture 2" descr="Дефицит бюджета"/>
          <p:cNvPicPr/>
          <p:nvPr/>
        </p:nvPicPr>
        <p:blipFill>
          <a:blip r:embed="rId2"/>
          <a:stretch/>
        </p:blipFill>
        <p:spPr>
          <a:xfrm>
            <a:off x="2915640" y="4725000"/>
            <a:ext cx="2750760" cy="1532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475640" y="260640"/>
            <a:ext cx="65073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5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Расходы на систему образования </a:t>
            </a:r>
            <a:br>
              <a:rPr sz="2500"/>
            </a:br>
            <a:r>
              <a:rPr lang="ru-RU" sz="25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Ардатовского муниципального округа</a:t>
            </a:r>
            <a:endParaRPr lang="ru-RU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56" name="Таблица 2"/>
          <p:cNvGraphicFramePr/>
          <p:nvPr/>
        </p:nvGraphicFramePr>
        <p:xfrm>
          <a:off x="467640" y="1845000"/>
          <a:ext cx="5820480" cy="4655520"/>
        </p:xfrm>
        <a:graphic>
          <a:graphicData uri="http://schemas.openxmlformats.org/drawingml/2006/table">
            <a:tbl>
              <a:tblPr/>
              <a:tblGrid>
                <a:gridCol w="256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7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Наименование муниципальной программы (подпрограммы)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2026 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2027 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2028 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6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Муниципальная программа "Развитие образования Ардатовского муниципального округа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571080,19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587895,38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601320,08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Подпрограмма "Развитие дошкольного образования"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159832,06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165181,33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168965,18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0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Подпрограмма "Развитие общего образования"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324442,74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335513,42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34590,68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2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Подпрограмма "Развитие дополнительного образования и воспитания детей"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30454,52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30454,52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30454,52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4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Подпрограмма "Школьный автобус"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13327,85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13794,38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13794,38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5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Подпрограмма "Пожарная безопасность муниципальных образовательных организаций 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4 810,06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4 810,06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4 810,06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480">
                <a:tc>
                  <a:txBody>
                    <a:bodyPr/>
                    <a:lstStyle/>
                    <a:p>
                      <a:pPr algn="just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Подпрограмма "Развитие системы отдыха и оздоровления детей и молодежи 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11453,61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11455,91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11477,51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Подпрограмма "Обеспечение реализации муниципальной программы"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26681,36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26685,76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26727,76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9760" marR="5976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57" name="Picture 4" descr="Дополнительное образование — Лицей №6 имени академика Г.Н. Флёрова"/>
          <p:cNvPicPr/>
          <p:nvPr/>
        </p:nvPicPr>
        <p:blipFill>
          <a:blip r:embed="rId2"/>
          <a:stretch/>
        </p:blipFill>
        <p:spPr>
          <a:xfrm>
            <a:off x="6588360" y="2925000"/>
            <a:ext cx="2210400" cy="1939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ubTitle"/>
          </p:nvPr>
        </p:nvSpPr>
        <p:spPr>
          <a:xfrm>
            <a:off x="467640" y="404640"/>
            <a:ext cx="8281800" cy="495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ctr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tabLst>
                <a:tab pos="0" algn="l"/>
              </a:tabLst>
            </a:pPr>
            <a:r>
              <a:rPr lang="ru-RU" sz="22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Культура, спорт и молодежная политика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Прямоугольник 11"/>
          <p:cNvSpPr/>
          <p:nvPr/>
        </p:nvSpPr>
        <p:spPr>
          <a:xfrm>
            <a:off x="1893240" y="1214280"/>
            <a:ext cx="5567040" cy="28080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Отдел культуры, спорта и молодежной политики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Прямоугольник 15"/>
          <p:cNvSpPr/>
          <p:nvPr/>
        </p:nvSpPr>
        <p:spPr>
          <a:xfrm>
            <a:off x="196560" y="1845000"/>
            <a:ext cx="2280960" cy="70920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25 учреждений клубно-досугового типа (далее – КДУ)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61" name="Прямая со стрелкой 21"/>
          <p:cNvCxnSpPr/>
          <p:nvPr/>
        </p:nvCxnSpPr>
        <p:spPr>
          <a:xfrm flipH="1">
            <a:off x="1643040" y="1554840"/>
            <a:ext cx="433440" cy="290880"/>
          </a:xfrm>
          <a:prstGeom prst="straightConnector1">
            <a:avLst/>
          </a:prstGeom>
          <a:ln w="28575" cap="rnd">
            <a:solidFill>
              <a:srgbClr val="00B050"/>
            </a:solidFill>
            <a:prstDash val="sysDash"/>
            <a:round/>
            <a:tailEnd type="arrow" w="med" len="med"/>
          </a:ln>
        </p:spPr>
      </p:cxnSp>
      <p:cxnSp>
        <p:nvCxnSpPr>
          <p:cNvPr id="262" name="Прямая со стрелкой 22"/>
          <p:cNvCxnSpPr/>
          <p:nvPr/>
        </p:nvCxnSpPr>
        <p:spPr>
          <a:xfrm flipH="1">
            <a:off x="4874400" y="1519560"/>
            <a:ext cx="5760" cy="36144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sp>
        <p:nvSpPr>
          <p:cNvPr id="263" name="Прямоугольник 24"/>
          <p:cNvSpPr/>
          <p:nvPr/>
        </p:nvSpPr>
        <p:spPr>
          <a:xfrm>
            <a:off x="467640" y="2853000"/>
            <a:ext cx="4462200" cy="77472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2 учреждения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дополнительного образования в сфере культуры и искусства – Детские школы искусств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Прямоугольник 28"/>
          <p:cNvSpPr/>
          <p:nvPr/>
        </p:nvSpPr>
        <p:spPr>
          <a:xfrm>
            <a:off x="6696360" y="1850400"/>
            <a:ext cx="2209680" cy="70920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1 музей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65" name="Прямая со стрелкой 29"/>
          <p:cNvCxnSpPr>
            <a:endCxn id="264" idx="0"/>
          </p:cNvCxnSpPr>
          <p:nvPr/>
        </p:nvCxnSpPr>
        <p:spPr>
          <a:xfrm>
            <a:off x="7250760" y="1528200"/>
            <a:ext cx="550800" cy="32256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sp>
        <p:nvSpPr>
          <p:cNvPr id="266" name="Прямоугольник 71"/>
          <p:cNvSpPr/>
          <p:nvPr/>
        </p:nvSpPr>
        <p:spPr>
          <a:xfrm>
            <a:off x="3311640" y="4968000"/>
            <a:ext cx="2781000" cy="28080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Кадры</a:t>
            </a:r>
            <a:r>
              <a:rPr lang="ru-RU" sz="18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Прямоугольник 84"/>
          <p:cNvSpPr/>
          <p:nvPr/>
        </p:nvSpPr>
        <p:spPr>
          <a:xfrm>
            <a:off x="630720" y="5435640"/>
            <a:ext cx="2019960" cy="78516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116 человек – работники культуры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Прямоугольник 85"/>
          <p:cNvSpPr/>
          <p:nvPr/>
        </p:nvSpPr>
        <p:spPr>
          <a:xfrm>
            <a:off x="3154680" y="5453280"/>
            <a:ext cx="2743920" cy="93672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47 человек -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в сфере дополнительного образования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" name="Прямоугольник 86"/>
          <p:cNvSpPr/>
          <p:nvPr/>
        </p:nvSpPr>
        <p:spPr>
          <a:xfrm>
            <a:off x="6232320" y="5409360"/>
            <a:ext cx="2673720" cy="98064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82 человек -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в сфере физической культуры и спорта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70" name="Прямая со стрелкой 87"/>
          <p:cNvCxnSpPr/>
          <p:nvPr/>
        </p:nvCxnSpPr>
        <p:spPr>
          <a:xfrm flipH="1">
            <a:off x="1648080" y="5052600"/>
            <a:ext cx="1673640" cy="34308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cxnSp>
        <p:nvCxnSpPr>
          <p:cNvPr id="271" name="Прямая со стрелкой 89"/>
          <p:cNvCxnSpPr/>
          <p:nvPr/>
        </p:nvCxnSpPr>
        <p:spPr>
          <a:xfrm>
            <a:off x="6112440" y="5078880"/>
            <a:ext cx="1419840" cy="31680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cxnSp>
        <p:nvCxnSpPr>
          <p:cNvPr id="272" name="Прямая со стрелкой 104"/>
          <p:cNvCxnSpPr>
            <a:stCxn id="266" idx="2"/>
          </p:cNvCxnSpPr>
          <p:nvPr/>
        </p:nvCxnSpPr>
        <p:spPr>
          <a:xfrm>
            <a:off x="4701960" y="5248800"/>
            <a:ext cx="19440" cy="20952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round/>
            <a:tailEnd type="arrow" w="med" len="med"/>
          </a:ln>
        </p:spPr>
      </p:cxnSp>
      <p:sp>
        <p:nvSpPr>
          <p:cNvPr id="273" name="Прямоугольник 35"/>
          <p:cNvSpPr/>
          <p:nvPr/>
        </p:nvSpPr>
        <p:spPr>
          <a:xfrm>
            <a:off x="5220000" y="2864880"/>
            <a:ext cx="2847240" cy="77472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1 Физкультурно-оздоровительный комплекс «Рубин»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Прямоугольник 37"/>
          <p:cNvSpPr/>
          <p:nvPr/>
        </p:nvSpPr>
        <p:spPr>
          <a:xfrm>
            <a:off x="3714840" y="1857240"/>
            <a:ext cx="2209680" cy="70920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21 библиотека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75" name="Прямая со стрелкой 39"/>
          <p:cNvCxnSpPr/>
          <p:nvPr/>
        </p:nvCxnSpPr>
        <p:spPr>
          <a:xfrm flipH="1">
            <a:off x="2895480" y="1584720"/>
            <a:ext cx="538200" cy="1272960"/>
          </a:xfrm>
          <a:prstGeom prst="straightConnector1">
            <a:avLst/>
          </a:prstGeom>
          <a:ln w="28575" cap="rnd">
            <a:solidFill>
              <a:srgbClr val="00B050"/>
            </a:solidFill>
            <a:prstDash val="sysDash"/>
            <a:round/>
            <a:tailEnd type="arrow" w="med" len="med"/>
          </a:ln>
        </p:spPr>
      </p:cxnSp>
      <p:cxnSp>
        <p:nvCxnSpPr>
          <p:cNvPr id="276" name="Прямая со стрелкой 40"/>
          <p:cNvCxnSpPr/>
          <p:nvPr/>
        </p:nvCxnSpPr>
        <p:spPr>
          <a:xfrm>
            <a:off x="6004440" y="1506600"/>
            <a:ext cx="588600" cy="1351080"/>
          </a:xfrm>
          <a:prstGeom prst="straightConnector1">
            <a:avLst/>
          </a:prstGeom>
          <a:ln w="28575" cap="rnd">
            <a:solidFill>
              <a:srgbClr val="00B050"/>
            </a:solidFill>
            <a:prstDash val="sysDash"/>
            <a:round/>
            <a:tailEnd type="arrow" w="med" len="med"/>
          </a:ln>
        </p:spPr>
      </p:cxnSp>
      <p:sp>
        <p:nvSpPr>
          <p:cNvPr id="277" name="Прямоугольник 57"/>
          <p:cNvSpPr/>
          <p:nvPr/>
        </p:nvSpPr>
        <p:spPr>
          <a:xfrm>
            <a:off x="2633040" y="3729240"/>
            <a:ext cx="4086720" cy="28080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Посещаемость учреждений (в год)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Прямоугольник 60"/>
          <p:cNvSpPr/>
          <p:nvPr/>
        </p:nvSpPr>
        <p:spPr>
          <a:xfrm>
            <a:off x="1270440" y="4077000"/>
            <a:ext cx="3245400" cy="78696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КДУ – 299 271 посещений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Библиотеки – 225 605 посещений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Музей – 4700 посещений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Прямоугольник 61"/>
          <p:cNvSpPr/>
          <p:nvPr/>
        </p:nvSpPr>
        <p:spPr>
          <a:xfrm>
            <a:off x="4822200" y="4077000"/>
            <a:ext cx="3245400" cy="786960"/>
          </a:xfrm>
          <a:prstGeom prst="rect">
            <a:avLst/>
          </a:prstGeom>
          <a:solidFill>
            <a:schemeClr val="bg1"/>
          </a:solidFill>
          <a:ln w="3175"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ДШИ -  444 обучающихся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ФОК – 32 454 посещений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560" cy="772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0000"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5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Расходы на систему отрасли культуры и спорта</a:t>
            </a:r>
            <a:br>
              <a:rPr sz="2500"/>
            </a:br>
            <a:r>
              <a:rPr lang="ru-RU" sz="25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 Ардатовского муниципального округа</a:t>
            </a:r>
            <a:endParaRPr lang="ru-RU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81" name="Таблица 2"/>
          <p:cNvGraphicFramePr/>
          <p:nvPr>
            <p:extLst>
              <p:ext uri="{D42A27DB-BD31-4B8C-83A1-F6EECF244321}">
                <p14:modId xmlns:p14="http://schemas.microsoft.com/office/powerpoint/2010/main" val="33878961"/>
              </p:ext>
            </p:extLst>
          </p:nvPr>
        </p:nvGraphicFramePr>
        <p:xfrm>
          <a:off x="539640" y="1268640"/>
          <a:ext cx="6264360" cy="2560320"/>
        </p:xfrm>
        <a:graphic>
          <a:graphicData uri="http://schemas.openxmlformats.org/drawingml/2006/table">
            <a:tbl>
              <a:tblPr/>
              <a:tblGrid>
                <a:gridCol w="396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Наименование муниципальной программы (подпрограммы)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2026  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2027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2028 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"Развитие культуры и туризма в Ардатовском муниципальном округе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187437,19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178931,49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178948,29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Подпрограмма "Библиотечное обслуживание населения"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33281,90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33283,90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33285,70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Подпрограмма "Организация досуга, поддержка творческих инициатив и народного творчества"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71734,18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68420,84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68435,84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8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Подпрограмма "Развитие музейного дела и туризма 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5839,80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5839,80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5839,90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Подпрограмма "Деятельность и развитие детских школ искусств"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43833,06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38638,70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38638,70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Подпрограмма "Пожарная безопасность учреждений культуры Ардатовского муниципального округа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1 231,40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1 231,40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1 231,40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0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Подпрограмма "Обеспечение реализации муниципальной программы"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31516,86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31516,86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31516,86</a:t>
                      </a:r>
                      <a:endParaRPr lang="ru-RU" sz="10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54720" marR="5472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82" name="Picture 2" descr="Культура и искусство – ЖИВИ, УЧИСЬ, РАБОТАЙ В АРКТИКЕ!"/>
          <p:cNvPicPr/>
          <p:nvPr/>
        </p:nvPicPr>
        <p:blipFill>
          <a:blip r:embed="rId2"/>
          <a:stretch/>
        </p:blipFill>
        <p:spPr>
          <a:xfrm>
            <a:off x="7020360" y="1772640"/>
            <a:ext cx="1931760" cy="19393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83" name="Таблица 3"/>
          <p:cNvGraphicFramePr/>
          <p:nvPr/>
        </p:nvGraphicFramePr>
        <p:xfrm>
          <a:off x="539640" y="4437000"/>
          <a:ext cx="6264360" cy="1737360"/>
        </p:xfrm>
        <a:graphic>
          <a:graphicData uri="http://schemas.openxmlformats.org/drawingml/2006/table">
            <a:tbl>
              <a:tblPr/>
              <a:tblGrid>
                <a:gridCol w="396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7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Наименование муниципальной программы (подпрограммы)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2026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2027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rebuchet MS"/>
                        </a:rPr>
                        <a:t>2028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2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Муниципальная программа "Развитие физической культуры и спорта в Ардатовском муниципальном округе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69667,44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69677,44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69667,44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4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Подпрограмма "Развитие физической культуры и массового спорта"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1797,50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1797,50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1797,50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1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Times New Roman"/>
                        </a:rPr>
                        <a:t>Подпрограмма "Обеспечение эффективной работы МАУ "Физкультурно-оздоровительный комплекс в р. п. Ардатов Нижегородской области"</a:t>
                      </a:r>
                      <a:endParaRPr lang="ru-RU" sz="10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67869,94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67869,94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FF"/>
                          </a:solidFill>
                          <a:effectLst/>
                          <a:uFillTx/>
                          <a:latin typeface="Trebuchet MS"/>
                        </a:rPr>
                        <a:t>67869,94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4" name="Picture 2" descr="В 2024 году в Омской области станет больше спортсменов :: газета ЗНАМЯ"/>
          <p:cNvPicPr/>
          <p:nvPr/>
        </p:nvPicPr>
        <p:blipFill>
          <a:blip r:embed="rId3"/>
          <a:stretch/>
        </p:blipFill>
        <p:spPr>
          <a:xfrm>
            <a:off x="7196400" y="4437000"/>
            <a:ext cx="1578960" cy="1578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/>
          </p:nvPr>
        </p:nvSpPr>
        <p:spPr>
          <a:xfrm>
            <a:off x="467640" y="1340640"/>
            <a:ext cx="4035240" cy="714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25000" lnSpcReduction="20000"/>
          </a:bodyPr>
          <a:lstStyle/>
          <a:p>
            <a:pPr indent="0" algn="ctr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112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56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Расходы на поддержку сельскохозяйственных производителей и крестьянско-фермерских хозяйств</a:t>
            </a:r>
            <a:endParaRPr lang="ru-RU" sz="5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467640" y="2061000"/>
            <a:ext cx="4035240" cy="445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4644000" y="1412640"/>
            <a:ext cx="4036680" cy="63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Ремонт и содержание автомобильных дорог общего пользования местного значения в границах округа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4644000" y="2061000"/>
            <a:ext cx="4036680" cy="4387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560" cy="916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5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Основные направления расходов бюджета </a:t>
            </a:r>
            <a:br>
              <a:rPr sz="2500"/>
            </a:br>
            <a:r>
              <a:rPr lang="ru-RU" sz="25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Ардатовского муниципального округа</a:t>
            </a:r>
            <a:endParaRPr lang="ru-RU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0" name="Рисунок 6" descr="Глава Камчатки поздравил работников сельского хозяйства и перерабатывающей  промышленности с профессиональным праздником"/>
          <p:cNvPicPr/>
          <p:nvPr/>
        </p:nvPicPr>
        <p:blipFill>
          <a:blip r:embed="rId2"/>
          <a:stretch/>
        </p:blipFill>
        <p:spPr>
          <a:xfrm>
            <a:off x="1043640" y="4653000"/>
            <a:ext cx="2493720" cy="1659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1" name="Рисунок 9" descr="Дорожные работы. Ремонт тротуаров асфальтовым катком, бетономешалкой и  уличные шлагбаумы. Городские дороги обслуживания обслуживания машин  Векторный концепт. Иллюстрация ремонт дороги, строительство промышленности  | Премиум векторы"/>
          <p:cNvPicPr/>
          <p:nvPr/>
        </p:nvPicPr>
        <p:blipFill>
          <a:blip r:embed="rId3"/>
          <a:stretch/>
        </p:blipFill>
        <p:spPr>
          <a:xfrm>
            <a:off x="5364000" y="4720320"/>
            <a:ext cx="2982600" cy="15253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92" name="Диаграмма 10"/>
          <p:cNvGraphicFramePr/>
          <p:nvPr/>
        </p:nvGraphicFramePr>
        <p:xfrm>
          <a:off x="683640" y="2205000"/>
          <a:ext cx="3314160" cy="215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3" name="Диаграмма 11"/>
          <p:cNvGraphicFramePr/>
          <p:nvPr/>
        </p:nvGraphicFramePr>
        <p:xfrm>
          <a:off x="4322880" y="2051280"/>
          <a:ext cx="4345920" cy="246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/>
          </p:nvPr>
        </p:nvSpPr>
        <p:spPr>
          <a:xfrm>
            <a:off x="459360" y="1628640"/>
            <a:ext cx="4035240" cy="664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Обеспечение населения округа качественными услугами в сфере жилищно-коммунального хозяйства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95" name="Объект 9"/>
          <p:cNvGraphicFramePr/>
          <p:nvPr>
            <p:extLst>
              <p:ext uri="{D42A27DB-BD31-4B8C-83A1-F6EECF244321}">
                <p14:modId xmlns:p14="http://schemas.microsoft.com/office/powerpoint/2010/main" val="3014541620"/>
              </p:ext>
            </p:extLst>
          </p:nvPr>
        </p:nvGraphicFramePr>
        <p:xfrm>
          <a:off x="720000" y="2295360"/>
          <a:ext cx="3667320" cy="280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4644000" y="1556640"/>
            <a:ext cx="4036680" cy="57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lnSpcReduction="9999"/>
          </a:bodyPr>
          <a:lstStyle/>
          <a:p>
            <a:pPr indent="0" algn="ctr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Проект инициативного бюджетирования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4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«Вам решать»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4572000" y="2499120"/>
            <a:ext cx="4252404" cy="4165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800" b="0" u="none" strike="noStrike" dirty="0">
                <a:solidFill>
                  <a:srgbClr val="55A4BD"/>
                </a:solidFill>
                <a:effectLst/>
                <a:uFillTx/>
                <a:latin typeface="Times New Roman"/>
              </a:rPr>
              <a:t>В 2026 году планируется реализовать 3 инициативных проектов на сумму </a:t>
            </a:r>
            <a:r>
              <a:rPr lang="ru-RU" sz="1800" dirty="0">
                <a:solidFill>
                  <a:srgbClr val="55A4BD"/>
                </a:solidFill>
                <a:latin typeface="Times New Roman"/>
              </a:rPr>
              <a:t>18,65</a:t>
            </a:r>
            <a:r>
              <a:rPr lang="ru-RU" sz="1800" b="0" u="none" strike="noStrike" dirty="0">
                <a:solidFill>
                  <a:srgbClr val="55A4BD"/>
                </a:solidFill>
                <a:effectLst/>
                <a:uFillTx/>
                <a:latin typeface="Times New Roman"/>
              </a:rPr>
              <a:t> млн. рублей:</a:t>
            </a: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pos="0" algn="l"/>
              </a:tabLst>
            </a:pPr>
            <a:r>
              <a:rPr lang="ru-RU" sz="1800" b="0" u="none" strike="noStrike" dirty="0">
                <a:solidFill>
                  <a:srgbClr val="55A4BD"/>
                </a:solidFill>
                <a:effectLst/>
                <a:uFillTx/>
                <a:latin typeface="Times New Roman"/>
              </a:rPr>
              <a:t>Средства областного бюджета 9,0 млн. рублей</a:t>
            </a: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pos="0" algn="l"/>
              </a:tabLst>
            </a:pPr>
            <a:r>
              <a:rPr lang="ru-RU" sz="1800" b="0" u="none" strike="noStrike" dirty="0">
                <a:solidFill>
                  <a:srgbClr val="55A4BD"/>
                </a:solidFill>
                <a:effectLst/>
                <a:uFillTx/>
                <a:latin typeface="Times New Roman"/>
              </a:rPr>
              <a:t>Средства бюджета округа 8,97 млн. рублей</a:t>
            </a: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pos="0" algn="l"/>
              </a:tabLst>
            </a:pPr>
            <a:r>
              <a:rPr lang="ru-RU" sz="1800" b="0" u="none" strike="noStrike" dirty="0">
                <a:solidFill>
                  <a:srgbClr val="55A4BD"/>
                </a:solidFill>
                <a:effectLst/>
                <a:uFillTx/>
                <a:latin typeface="Times New Roman"/>
              </a:rPr>
              <a:t>Средства населения 0,68 млн. рублей</a:t>
            </a: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560" cy="98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5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Основные направления расходов бюджета </a:t>
            </a:r>
            <a:br>
              <a:rPr sz="2500"/>
            </a:br>
            <a:r>
              <a:rPr lang="ru-RU" sz="25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Ардатовского муниципального округа</a:t>
            </a:r>
            <a:endParaRPr lang="ru-RU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9" name="Рисунок 7" descr="ЕДС ЖКХ–Жуковский начала свою работу | Городской округ Жуковский"/>
          <p:cNvPicPr/>
          <p:nvPr/>
        </p:nvPicPr>
        <p:blipFill>
          <a:blip r:embed="rId3"/>
          <a:stretch/>
        </p:blipFill>
        <p:spPr>
          <a:xfrm>
            <a:off x="1615320" y="5229360"/>
            <a:ext cx="1723320" cy="1434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0" name="Рисунок 11" descr="ВАМ РЕШАТЬ!&quot; Нижегородская область | ВК сообщество получило № 4921796677  регистрации Роскомнадзора. 2025 | ВКонтакте"/>
          <p:cNvPicPr/>
          <p:nvPr/>
        </p:nvPicPr>
        <p:blipFill>
          <a:blip r:embed="rId4"/>
          <a:stretch/>
        </p:blipFill>
        <p:spPr>
          <a:xfrm>
            <a:off x="6069324" y="5193720"/>
            <a:ext cx="2755080" cy="1470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560" cy="358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 defTabSz="914400">
              <a:lnSpc>
                <a:spcPct val="100000"/>
              </a:lnSpc>
              <a:buNone/>
              <a:tabLst>
                <a:tab pos="0" algn="l"/>
              </a:tabLst>
            </a:pP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lang="ru-RU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lang="ru-RU" sz="20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Муниципальный долг — обязательства, возникающие из муниципальных 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РФ, принятые на себя муниципальным образованием.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353520" y="3861000"/>
            <a:ext cx="4033440" cy="100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indent="0" algn="ctr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Способы заимствования: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pos="0" algn="l"/>
              </a:tabLst>
            </a:pPr>
            <a:r>
              <a:rPr lang="ru-RU" sz="18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Привлечение кредитов банка;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pos="0" algn="l"/>
              </a:tabLst>
            </a:pPr>
            <a:r>
              <a:rPr lang="ru-RU" sz="18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Кредиты из областного бюджета</a:t>
            </a: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imes New Roman"/>
              </a:rPr>
              <a:t>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4853880" y="3861000"/>
            <a:ext cx="4033440" cy="1218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9999"/>
          </a:bodyPr>
          <a:lstStyle/>
          <a:p>
            <a:pPr indent="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18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Цели заимствования: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pos="0" algn="l"/>
              </a:tabLst>
            </a:pPr>
            <a:r>
              <a:rPr lang="ru-RU" sz="18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Финансирование дефицита бюджета;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  <a:tabLst>
                <a:tab pos="0" algn="l"/>
              </a:tabLst>
            </a:pPr>
            <a:r>
              <a:rPr lang="ru-RU" sz="18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Погашение долговых обязательств.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4" name="Picture 2" descr="https://admmozhaysk.ru/files/image/69/47/59/lg!42d.jpeg"/>
          <p:cNvPicPr/>
          <p:nvPr/>
        </p:nvPicPr>
        <p:blipFill>
          <a:blip r:embed="rId2"/>
          <a:stretch/>
        </p:blipFill>
        <p:spPr>
          <a:xfrm>
            <a:off x="3336480" y="116640"/>
            <a:ext cx="2609640" cy="172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5" name="Прямоугольник 5"/>
          <p:cNvSpPr/>
          <p:nvPr/>
        </p:nvSpPr>
        <p:spPr>
          <a:xfrm>
            <a:off x="395640" y="5085360"/>
            <a:ext cx="84920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	</a:t>
            </a:r>
            <a:r>
              <a:rPr lang="ru-RU" sz="18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Муниципальный долг Ардатовского муниципального округа на 01.01.2026 года отсутствует. Заимствование средств в период 2026 -2028 годов не планируется. Источником покрытия дефицита бюджета являются остатки средств, сложившиеся на счетах бюджета округа на 1 января 2026 года.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572400" y="260640"/>
            <a:ext cx="8224560" cy="309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9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Разработчиком</a:t>
            </a:r>
            <a:r>
              <a:rPr lang="en-US" sz="19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 </a:t>
            </a:r>
            <a:r>
              <a:rPr lang="ru-RU" sz="19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брошюры «Бюджет для граждан» </a:t>
            </a:r>
            <a:br>
              <a:rPr sz="1900"/>
            </a:br>
            <a:r>
              <a:rPr lang="ru-RU" sz="19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является управление финансов администрации Ардатовского муниципального округа Нижегородской области</a:t>
            </a:r>
            <a:br>
              <a:rPr sz="1900"/>
            </a:br>
            <a:br>
              <a:rPr sz="1900"/>
            </a:br>
            <a:br>
              <a:rPr sz="1900"/>
            </a:br>
            <a:r>
              <a:rPr lang="ru-RU" sz="19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607130 Нижегородская область р.п. Ардатов ул. Ленина д. 28</a:t>
            </a:r>
            <a:br>
              <a:rPr sz="1900"/>
            </a:br>
            <a:br>
              <a:rPr sz="1900"/>
            </a:br>
            <a:r>
              <a:rPr lang="ru-RU" sz="19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Телефоны: 5-01-32</a:t>
            </a:r>
            <a:br>
              <a:rPr sz="1900"/>
            </a:br>
            <a:r>
              <a:rPr lang="ru-RU" sz="19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                     5-23-25</a:t>
            </a:r>
            <a:br>
              <a:rPr sz="1900"/>
            </a:br>
            <a:r>
              <a:rPr lang="ru-RU" sz="19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                     5-12-70</a:t>
            </a:r>
            <a:br>
              <a:rPr sz="1900"/>
            </a:br>
            <a:r>
              <a:rPr lang="en-US" sz="19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ard_finotdel@mts-nn.ru</a:t>
            </a:r>
            <a:endParaRPr lang="ru-RU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7" name="Picture 2" descr="Фон для презентации бюджет - 75 фото"/>
          <p:cNvPicPr/>
          <p:nvPr/>
        </p:nvPicPr>
        <p:blipFill>
          <a:blip r:embed="rId2"/>
          <a:stretch/>
        </p:blipFill>
        <p:spPr>
          <a:xfrm>
            <a:off x="2711160" y="3573000"/>
            <a:ext cx="3947040" cy="2629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Прямоугольник 2"/>
          <p:cNvSpPr/>
          <p:nvPr/>
        </p:nvSpPr>
        <p:spPr>
          <a:xfrm>
            <a:off x="683640" y="476640"/>
            <a:ext cx="8059680" cy="496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600" b="1" u="sng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Доходы бюджета</a:t>
            </a:r>
            <a:r>
              <a:rPr lang="ru-RU" sz="16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 – поступающие в бюджет денежные средства.</a:t>
            </a:r>
            <a:br>
              <a:rPr sz="1600"/>
            </a:br>
            <a:r>
              <a:rPr lang="ru-RU" sz="1600" b="1" u="sng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Расходы бюджета</a:t>
            </a:r>
            <a:r>
              <a:rPr lang="ru-RU" sz="16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 – выплаченные из бюджета денежные средства.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1" u="sng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Условно-утверждаемые расходы бюджета</a:t>
            </a:r>
            <a:r>
              <a:rPr lang="ru-RU" sz="16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 - это средства, предусмотренные в расходной части бюджета, но не распределенные в плановом периоде по разделам, подразделам и видам расходов, которые позволяют создать определённый резерв денежных средств на случай непредвиденного сокращения доходов.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1" u="sng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Дефицит бюджета </a:t>
            </a:r>
            <a:r>
              <a:rPr lang="ru-RU" sz="16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– превышение расходов бюджета над его доходами.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1" u="sng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Профицит бюджета </a:t>
            </a:r>
            <a:r>
              <a:rPr lang="ru-RU" sz="16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– превышение доходов бюджета над расходами.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1" u="sng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Сбалансированный бюджет</a:t>
            </a:r>
            <a:r>
              <a:rPr lang="ru-RU" sz="16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 – принцип формирования бюджета при котором объем доходов равен объему расходов.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1" u="sng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Межбюджетные трансферты</a:t>
            </a:r>
            <a:r>
              <a:rPr lang="ru-RU" sz="16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1" u="sng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Дотации</a:t>
            </a:r>
            <a:r>
              <a:rPr lang="ru-RU" sz="16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 –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1" u="sng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Субсидии</a:t>
            </a:r>
            <a:r>
              <a:rPr lang="ru-RU" sz="16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 – средства, передаваемые бюджету другого уровня, юридическому или физическому лицам на условиях долевого финансирования целевых расходов.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1" u="sng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Субвенции</a:t>
            </a:r>
            <a:r>
              <a:rPr lang="ru-RU" sz="1600" b="0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 – средства, предоставляемые бюджету другого уровня бюджетной системы или юридическому лицу на безвозмездной и безвозвратной основах для осуществления целевых расходов.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9" name="Picture 9" descr="Что такое бюджет? — Открытый бюджет для граждан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-51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497040" y="5262480"/>
            <a:ext cx="2433240" cy="134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467640" y="1196640"/>
            <a:ext cx="4035240" cy="63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2500" lnSpcReduction="19999"/>
          </a:bodyPr>
          <a:lstStyle/>
          <a:p>
            <a:pPr indent="0" algn="ctr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Гражданин – налогоплательщик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2174760"/>
            <a:ext cx="4035240" cy="1609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18288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Помогает формировать доходную часть бюджета – налог на доходы физических лиц, земельный налог, транспортный налог, налог на имущество и другие виды налогов.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4645080" y="1124640"/>
            <a:ext cx="4036680" cy="786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r>
              <a:rPr lang="ru-RU" sz="2200" b="1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Гражданин – получатель социальных гарантий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4645080" y="2174760"/>
            <a:ext cx="4036680" cy="204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182880" algn="just" defTabSz="91440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Охрана труда и здоровья людей, государственная поддержка семьи, инвалидов и пожилых граждан, развивается система социальных служб, государственные пенсии, пособия и другие виды гарантий.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560" cy="916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Участие граждан в бюджетном процессе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5" name="Picture 6" descr="Налог на профессиональный доход (НПД) – это выгодный налоговый режим для  тех, кто работает сам на себя"/>
          <p:cNvPicPr/>
          <p:nvPr/>
        </p:nvPicPr>
        <p:blipFill>
          <a:blip r:embed="rId3"/>
          <a:stretch/>
        </p:blipFill>
        <p:spPr>
          <a:xfrm>
            <a:off x="804240" y="4365000"/>
            <a:ext cx="3042720" cy="2026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6" name="Picture 2" descr="Конституция РФ: право на социальные гарантии"/>
          <p:cNvPicPr/>
          <p:nvPr/>
        </p:nvPicPr>
        <p:blipFill>
          <a:blip r:embed="rId4"/>
          <a:stretch/>
        </p:blipFill>
        <p:spPr>
          <a:xfrm>
            <a:off x="5580000" y="4149000"/>
            <a:ext cx="2991960" cy="2242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403640" y="188640"/>
            <a:ext cx="65073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5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Бюджетная система </a:t>
            </a:r>
            <a:br>
              <a:rPr sz="3500"/>
            </a:br>
            <a:r>
              <a:rPr lang="ru-RU" sz="3500" b="1" u="none" strike="noStrike">
                <a:solidFill>
                  <a:srgbClr val="55A4BD"/>
                </a:solidFill>
                <a:effectLst/>
                <a:uFillTx/>
                <a:latin typeface="Times New Roman"/>
              </a:rPr>
              <a:t>Российской Федерации</a:t>
            </a:r>
            <a:endParaRPr lang="ru-RU" sz="3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8" name="Picture 2" descr="5. Бюджетное устройство и межбюджетные отношения в рф"/>
          <p:cNvPicPr/>
          <p:nvPr/>
        </p:nvPicPr>
        <p:blipFill>
          <a:blip r:embed="rId2"/>
          <a:stretch/>
        </p:blipFill>
        <p:spPr>
          <a:xfrm>
            <a:off x="827640" y="1917000"/>
            <a:ext cx="7560360" cy="4171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7240" y="260640"/>
            <a:ext cx="82245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Бюджетный процесс в Ардатовском муниципальном округе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0" name="Группа 23"/>
          <p:cNvGrpSpPr/>
          <p:nvPr/>
        </p:nvGrpSpPr>
        <p:grpSpPr>
          <a:xfrm>
            <a:off x="4291920" y="1783440"/>
            <a:ext cx="549360" cy="724320"/>
            <a:chOff x="4291920" y="1783440"/>
            <a:chExt cx="549360" cy="724320"/>
          </a:xfrm>
        </p:grpSpPr>
        <p:sp>
          <p:nvSpPr>
            <p:cNvPr id="141" name="Нашивка 24"/>
            <p:cNvSpPr/>
            <p:nvPr/>
          </p:nvSpPr>
          <p:spPr>
            <a:xfrm rot="5400000">
              <a:off x="4226400" y="1892880"/>
              <a:ext cx="724320" cy="505440"/>
            </a:xfrm>
            <a:prstGeom prst="chevron">
              <a:avLst>
                <a:gd name="adj" fmla="val 50000"/>
              </a:avLst>
            </a:prstGeom>
            <a:solidFill>
              <a:srgbClr val="4E67C8"/>
            </a:solidFill>
            <a:ln>
              <a:solidFill>
                <a:srgbClr val="293D8E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" name="Нашивка 4"/>
            <p:cNvSpPr/>
            <p:nvPr/>
          </p:nvSpPr>
          <p:spPr>
            <a:xfrm>
              <a:off x="4291920" y="2096280"/>
              <a:ext cx="50544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80" tIns="6480" rIns="6480" bIns="6480" numCol="1" spcCol="1440" anchor="ctr">
              <a:noAutofit/>
            </a:bodyPr>
            <a:lstStyle/>
            <a:p>
              <a:pPr algn="ctr" defTabSz="444600"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0" u="none" strike="noStrike">
                  <a:solidFill>
                    <a:schemeClr val="lt1"/>
                  </a:solidFill>
                  <a:effectLst/>
                  <a:uFillTx/>
                  <a:latin typeface="Times New Roman"/>
                </a:rPr>
                <a:t>ноябрь</a:t>
              </a:r>
              <a:r>
                <a:rPr lang="ru-RU" sz="1000" b="0" i="1" u="none" strike="noStrike">
                  <a:solidFill>
                    <a:schemeClr val="lt1"/>
                  </a:solidFill>
                  <a:effectLst/>
                  <a:uFillTx/>
                  <a:latin typeface="Times New Roman"/>
                </a:rPr>
                <a:t> </a:t>
              </a:r>
              <a:r>
                <a:rPr lang="ru-RU" sz="1000" b="0" u="none" strike="noStrike">
                  <a:solidFill>
                    <a:schemeClr val="lt1"/>
                  </a:solidFill>
                  <a:effectLst/>
                  <a:uFillTx/>
                  <a:latin typeface="Times New Roman"/>
                </a:rPr>
                <a:t>2025 г.</a:t>
              </a:r>
              <a:endParaRPr lang="ru-RU" sz="1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3" name="Группа 26"/>
          <p:cNvGrpSpPr/>
          <p:nvPr/>
        </p:nvGrpSpPr>
        <p:grpSpPr>
          <a:xfrm>
            <a:off x="4836600" y="1778760"/>
            <a:ext cx="3712320" cy="469440"/>
            <a:chOff x="4836600" y="1778760"/>
            <a:chExt cx="3712320" cy="469440"/>
          </a:xfrm>
        </p:grpSpPr>
        <p:sp>
          <p:nvSpPr>
            <p:cNvPr id="144" name="Прямоугольник с двумя скругленными соседними углами 27"/>
            <p:cNvSpPr/>
            <p:nvPr/>
          </p:nvSpPr>
          <p:spPr>
            <a:xfrm rot="5400000">
              <a:off x="6472440" y="171360"/>
              <a:ext cx="469440" cy="368352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>
              <a:solidFill>
                <a:srgbClr val="293D8E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" name="Прямоугольник 28"/>
            <p:cNvSpPr/>
            <p:nvPr/>
          </p:nvSpPr>
          <p:spPr>
            <a:xfrm>
              <a:off x="4836600" y="1821600"/>
              <a:ext cx="3660120" cy="42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1280" tIns="6480" rIns="6480" bIns="6480" numCol="1" spcCol="1440" anchor="ctr">
              <a:noAutofit/>
            </a:bodyPr>
            <a:lstStyle/>
            <a:p>
              <a:pPr marL="57240" lvl="1" indent="-57240" algn="ctr" defTabSz="444600">
                <a:lnSpc>
                  <a:spcPct val="90000"/>
                </a:lnSpc>
                <a:spcAft>
                  <a:spcPts val="150"/>
                </a:spcAft>
                <a:buClr>
                  <a:srgbClr val="D85C00"/>
                </a:buClr>
                <a:buFont typeface="Symbol" charset="2"/>
                <a:buChar char=""/>
              </a:pPr>
              <a:r>
                <a:rPr lang="ru-RU" sz="1000" b="0" u="none" strike="noStrike"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latin typeface="Times New Roman"/>
                </a:rPr>
                <a:t>Составление проекта бюджета на 2026 год и плановый период 2027 и 2028 годов</a:t>
              </a:r>
              <a:endParaRPr lang="ru-RU" sz="1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6" name="Группа 29"/>
          <p:cNvGrpSpPr/>
          <p:nvPr/>
        </p:nvGrpSpPr>
        <p:grpSpPr>
          <a:xfrm>
            <a:off x="4349880" y="2485800"/>
            <a:ext cx="510840" cy="749880"/>
            <a:chOff x="4349880" y="2485800"/>
            <a:chExt cx="510840" cy="749880"/>
          </a:xfrm>
        </p:grpSpPr>
        <p:sp>
          <p:nvSpPr>
            <p:cNvPr id="147" name="Нашивка 30"/>
            <p:cNvSpPr/>
            <p:nvPr/>
          </p:nvSpPr>
          <p:spPr>
            <a:xfrm rot="5400000">
              <a:off x="4232880" y="2607840"/>
              <a:ext cx="749880" cy="505440"/>
            </a:xfrm>
            <a:prstGeom prst="chevron">
              <a:avLst>
                <a:gd name="adj" fmla="val 50000"/>
              </a:avLst>
            </a:prstGeom>
            <a:solidFill>
              <a:srgbClr val="4E67C8"/>
            </a:solidFill>
            <a:ln>
              <a:solidFill>
                <a:srgbClr val="293D8E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" name="Нашивка 8"/>
            <p:cNvSpPr/>
            <p:nvPr/>
          </p:nvSpPr>
          <p:spPr>
            <a:xfrm>
              <a:off x="4349880" y="2637000"/>
              <a:ext cx="505440" cy="41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80" tIns="6480" rIns="6480" bIns="6480" numCol="1" spcCol="1440" anchor="ctr">
              <a:noAutofit/>
            </a:bodyPr>
            <a:lstStyle/>
            <a:p>
              <a:pPr algn="ctr" defTabSz="444600"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0" u="none" strike="noStrike">
                  <a:solidFill>
                    <a:schemeClr val="lt1"/>
                  </a:solidFill>
                  <a:effectLst/>
                  <a:uFillTx/>
                  <a:latin typeface="Times New Roman"/>
                </a:rPr>
                <a:t>Ноябрь-декабрь 2025 г.</a:t>
              </a:r>
              <a:endParaRPr lang="ru-RU" sz="1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9" name="Группа 32"/>
          <p:cNvGrpSpPr/>
          <p:nvPr/>
        </p:nvGrpSpPr>
        <p:grpSpPr>
          <a:xfrm>
            <a:off x="4877280" y="2453400"/>
            <a:ext cx="3646440" cy="611280"/>
            <a:chOff x="4877280" y="2453400"/>
            <a:chExt cx="3646440" cy="611280"/>
          </a:xfrm>
        </p:grpSpPr>
        <p:sp>
          <p:nvSpPr>
            <p:cNvPr id="150" name="Прямоугольник с двумя скругленными соседними углами 33"/>
            <p:cNvSpPr/>
            <p:nvPr/>
          </p:nvSpPr>
          <p:spPr>
            <a:xfrm rot="5400000">
              <a:off x="6397560" y="938160"/>
              <a:ext cx="611280" cy="364104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>
              <a:solidFill>
                <a:srgbClr val="293D8E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" name="Прямоугольник 34"/>
            <p:cNvSpPr/>
            <p:nvPr/>
          </p:nvSpPr>
          <p:spPr>
            <a:xfrm>
              <a:off x="4877280" y="2475000"/>
              <a:ext cx="3594600" cy="57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080" tIns="5760" rIns="5760" bIns="5760" numCol="1" spcCol="1440" anchor="ctr">
              <a:spAutoFit/>
            </a:bodyPr>
            <a:lstStyle/>
            <a:p>
              <a:pPr marL="57240" lvl="1" indent="-57240" defTabSz="399960">
                <a:lnSpc>
                  <a:spcPct val="90000"/>
                </a:lnSpc>
                <a:spcAft>
                  <a:spcPts val="150"/>
                </a:spcAft>
                <a:buClr>
                  <a:srgbClr val="D85C00"/>
                </a:buClr>
                <a:buFont typeface="Symbol" charset="2"/>
                <a:buChar char=""/>
              </a:pPr>
              <a:r>
                <a:rPr lang="ru-RU" sz="1000" b="0" u="none" strike="noStrike"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latin typeface="Times New Roman"/>
                </a:rPr>
                <a:t>Рассмотрение бюджета на 2026 год и плановый период 2027 и 2028 годов</a:t>
              </a:r>
              <a:endParaRPr lang="ru-RU" sz="1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57240" lvl="1" indent="-57240" defTabSz="399960">
                <a:lnSpc>
                  <a:spcPct val="90000"/>
                </a:lnSpc>
                <a:spcAft>
                  <a:spcPts val="150"/>
                </a:spcAft>
                <a:buClr>
                  <a:srgbClr val="D85C00"/>
                </a:buClr>
                <a:buFont typeface="Symbol" charset="2"/>
                <a:buChar char=""/>
              </a:pPr>
              <a:r>
                <a:rPr lang="ru-RU" sz="1000" b="0" u="none" strike="noStrike"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latin typeface="Times New Roman"/>
                </a:rPr>
                <a:t>Проведение публичных слушаний на 2026 год и плановый период 2027 и 2028 годов</a:t>
              </a:r>
              <a:endParaRPr lang="ru-RU" sz="1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2" name="Группа 35"/>
          <p:cNvGrpSpPr/>
          <p:nvPr/>
        </p:nvGrpSpPr>
        <p:grpSpPr>
          <a:xfrm>
            <a:off x="4349880" y="3153960"/>
            <a:ext cx="527400" cy="735840"/>
            <a:chOff x="4349880" y="3153960"/>
            <a:chExt cx="527400" cy="735840"/>
          </a:xfrm>
        </p:grpSpPr>
        <p:sp>
          <p:nvSpPr>
            <p:cNvPr id="153" name="Нашивка 36"/>
            <p:cNvSpPr/>
            <p:nvPr/>
          </p:nvSpPr>
          <p:spPr>
            <a:xfrm rot="5400000">
              <a:off x="4248000" y="3260520"/>
              <a:ext cx="735840" cy="522360"/>
            </a:xfrm>
            <a:prstGeom prst="chevron">
              <a:avLst>
                <a:gd name="adj" fmla="val 50000"/>
              </a:avLst>
            </a:prstGeom>
            <a:solidFill>
              <a:srgbClr val="4E67C8"/>
            </a:solidFill>
            <a:ln>
              <a:solidFill>
                <a:srgbClr val="293D8E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" name="Нашивка 12"/>
            <p:cNvSpPr/>
            <p:nvPr/>
          </p:nvSpPr>
          <p:spPr>
            <a:xfrm>
              <a:off x="4349880" y="3413160"/>
              <a:ext cx="522360" cy="21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80" tIns="6480" rIns="6480" bIns="6480" numCol="1" spcCol="1440" anchor="ctr">
              <a:noAutofit/>
            </a:bodyPr>
            <a:lstStyle/>
            <a:p>
              <a:pPr algn="ctr" defTabSz="444600"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0" u="none" strike="noStrike">
                  <a:solidFill>
                    <a:schemeClr val="lt1"/>
                  </a:solidFill>
                  <a:effectLst/>
                  <a:uFillTx/>
                  <a:latin typeface="Times New Roman"/>
                </a:rPr>
                <a:t>Декабрь 2025 г.  </a:t>
              </a:r>
              <a:endParaRPr lang="ru-RU" sz="1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5" name="Группа 38"/>
          <p:cNvGrpSpPr/>
          <p:nvPr/>
        </p:nvGrpSpPr>
        <p:grpSpPr>
          <a:xfrm>
            <a:off x="4902480" y="3144600"/>
            <a:ext cx="3658680" cy="523080"/>
            <a:chOff x="4902480" y="3144600"/>
            <a:chExt cx="3658680" cy="523080"/>
          </a:xfrm>
        </p:grpSpPr>
        <p:sp>
          <p:nvSpPr>
            <p:cNvPr id="156" name="Прямоугольник с двумя скругленными соседними углами 39"/>
            <p:cNvSpPr/>
            <p:nvPr/>
          </p:nvSpPr>
          <p:spPr>
            <a:xfrm rot="5400000">
              <a:off x="6458400" y="1593720"/>
              <a:ext cx="523080" cy="362412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>
              <a:solidFill>
                <a:srgbClr val="293D8E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" name="Прямоугольник 40"/>
            <p:cNvSpPr/>
            <p:nvPr/>
          </p:nvSpPr>
          <p:spPr>
            <a:xfrm>
              <a:off x="4902480" y="3174840"/>
              <a:ext cx="3658680" cy="471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1280" tIns="6480" rIns="6480" bIns="6480" numCol="1" spcCol="1440" anchor="ctr">
              <a:noAutofit/>
            </a:bodyPr>
            <a:lstStyle/>
            <a:p>
              <a:pPr marL="57240" lvl="1" indent="-57240" defTabSz="444600">
                <a:lnSpc>
                  <a:spcPct val="90000"/>
                </a:lnSpc>
                <a:spcAft>
                  <a:spcPts val="150"/>
                </a:spcAft>
                <a:buClr>
                  <a:srgbClr val="D85C00"/>
                </a:buClr>
                <a:buFont typeface="Symbol" charset="2"/>
                <a:buChar char=""/>
              </a:pPr>
              <a:r>
                <a:rPr lang="ru-RU" sz="1000" b="0" u="none" strike="noStrike"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latin typeface="Times New Roman"/>
                </a:rPr>
                <a:t>Утверждение бюджета на 2026 год и плановый период 2027 и 2028 годов</a:t>
              </a:r>
              <a:endParaRPr lang="ru-RU" sz="1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8" name="Группа 41"/>
          <p:cNvGrpSpPr/>
          <p:nvPr/>
        </p:nvGrpSpPr>
        <p:grpSpPr>
          <a:xfrm>
            <a:off x="4366800" y="3800880"/>
            <a:ext cx="510480" cy="724320"/>
            <a:chOff x="4366800" y="3800880"/>
            <a:chExt cx="510480" cy="724320"/>
          </a:xfrm>
        </p:grpSpPr>
        <p:sp>
          <p:nvSpPr>
            <p:cNvPr id="159" name="Нашивка 42"/>
            <p:cNvSpPr/>
            <p:nvPr/>
          </p:nvSpPr>
          <p:spPr>
            <a:xfrm rot="5400000">
              <a:off x="4262400" y="3910320"/>
              <a:ext cx="724320" cy="505440"/>
            </a:xfrm>
            <a:prstGeom prst="chevron">
              <a:avLst>
                <a:gd name="adj" fmla="val 50000"/>
              </a:avLst>
            </a:prstGeom>
            <a:solidFill>
              <a:srgbClr val="4E67C8"/>
            </a:solidFill>
            <a:ln>
              <a:solidFill>
                <a:srgbClr val="293D8E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" name="Нашивка 16"/>
            <p:cNvSpPr/>
            <p:nvPr/>
          </p:nvSpPr>
          <p:spPr>
            <a:xfrm>
              <a:off x="4366800" y="4056120"/>
              <a:ext cx="50544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80" tIns="6480" rIns="6480" bIns="6480" numCol="1" spcCol="1440" anchor="ctr">
              <a:noAutofit/>
            </a:bodyPr>
            <a:lstStyle/>
            <a:p>
              <a:pPr algn="ctr" defTabSz="444600"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0" u="none" strike="noStrike">
                  <a:solidFill>
                    <a:schemeClr val="lt1"/>
                  </a:solidFill>
                  <a:effectLst/>
                  <a:uFillTx/>
                  <a:latin typeface="Times New Roman"/>
                </a:rPr>
                <a:t>Январь-декабрь 2026 г.</a:t>
              </a:r>
              <a:endParaRPr lang="ru-RU" sz="1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1" name="Группа 44"/>
          <p:cNvGrpSpPr/>
          <p:nvPr/>
        </p:nvGrpSpPr>
        <p:grpSpPr>
          <a:xfrm>
            <a:off x="4894200" y="3773160"/>
            <a:ext cx="3629160" cy="469080"/>
            <a:chOff x="4894200" y="3773160"/>
            <a:chExt cx="3629160" cy="469080"/>
          </a:xfrm>
        </p:grpSpPr>
        <p:sp>
          <p:nvSpPr>
            <p:cNvPr id="162" name="Прямоугольник с двумя скругленными соседними углами 45"/>
            <p:cNvSpPr/>
            <p:nvPr/>
          </p:nvSpPr>
          <p:spPr>
            <a:xfrm rot="5400000">
              <a:off x="6476760" y="2195280"/>
              <a:ext cx="469080" cy="362412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>
              <a:solidFill>
                <a:srgbClr val="293D8E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" name="Прямоугольник 46"/>
            <p:cNvSpPr/>
            <p:nvPr/>
          </p:nvSpPr>
          <p:spPr>
            <a:xfrm>
              <a:off x="4894200" y="3800880"/>
              <a:ext cx="3601080" cy="42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1280" tIns="6480" rIns="6480" bIns="6480" numCol="1" spcCol="1440" anchor="ctr">
              <a:noAutofit/>
            </a:bodyPr>
            <a:lstStyle/>
            <a:p>
              <a:pPr marL="57240" lvl="1" indent="-57240" defTabSz="444600">
                <a:lnSpc>
                  <a:spcPct val="90000"/>
                </a:lnSpc>
                <a:spcAft>
                  <a:spcPts val="150"/>
                </a:spcAft>
                <a:buClr>
                  <a:srgbClr val="D85C00"/>
                </a:buClr>
                <a:buFont typeface="Symbol" charset="2"/>
                <a:buChar char=""/>
              </a:pPr>
              <a:r>
                <a:rPr lang="ru-RU" sz="1000" b="0" u="none" strike="noStrike"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latin typeface="Times New Roman"/>
                </a:rPr>
                <a:t>Исполнение бюджета в 2026 году</a:t>
              </a:r>
              <a:endParaRPr lang="ru-RU" sz="1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4" name="Группа 47"/>
          <p:cNvGrpSpPr/>
          <p:nvPr/>
        </p:nvGrpSpPr>
        <p:grpSpPr>
          <a:xfrm>
            <a:off x="4373280" y="4413960"/>
            <a:ext cx="504000" cy="724320"/>
            <a:chOff x="4373280" y="4413960"/>
            <a:chExt cx="504000" cy="724320"/>
          </a:xfrm>
        </p:grpSpPr>
        <p:sp>
          <p:nvSpPr>
            <p:cNvPr id="165" name="Нашивка 48"/>
            <p:cNvSpPr/>
            <p:nvPr/>
          </p:nvSpPr>
          <p:spPr>
            <a:xfrm rot="5400000">
              <a:off x="4265640" y="4526640"/>
              <a:ext cx="724320" cy="498960"/>
            </a:xfrm>
            <a:prstGeom prst="chevron">
              <a:avLst>
                <a:gd name="adj" fmla="val 50000"/>
              </a:avLst>
            </a:prstGeom>
            <a:solidFill>
              <a:srgbClr val="4E67C8"/>
            </a:solidFill>
            <a:ln>
              <a:solidFill>
                <a:srgbClr val="293D8E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" name="Нашивка 20"/>
            <p:cNvSpPr/>
            <p:nvPr/>
          </p:nvSpPr>
          <p:spPr>
            <a:xfrm>
              <a:off x="4373280" y="4617000"/>
              <a:ext cx="498960" cy="31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80" tIns="6480" rIns="6480" bIns="6480" numCol="1" spcCol="1440" anchor="ctr">
              <a:noAutofit/>
            </a:bodyPr>
            <a:lstStyle/>
            <a:p>
              <a:pPr algn="ctr" defTabSz="444600">
                <a:lnSpc>
                  <a:spcPct val="90000"/>
                </a:lnSpc>
              </a:pPr>
              <a:r>
                <a:rPr lang="ru-RU" sz="1000" b="0" u="none" strike="noStrike">
                  <a:solidFill>
                    <a:schemeClr val="lt1"/>
                  </a:solidFill>
                  <a:effectLst/>
                  <a:uFillTx/>
                  <a:latin typeface="Times New Roman"/>
                </a:rPr>
                <a:t>Ян</a:t>
              </a:r>
              <a:r>
                <a:rPr lang="ru-RU" sz="1000" b="1" u="none" strike="noStrike">
                  <a:solidFill>
                    <a:schemeClr val="lt1"/>
                  </a:solidFill>
                  <a:effectLst/>
                  <a:uFillTx/>
                  <a:latin typeface="Times New Roman"/>
                </a:rPr>
                <a:t>варь-</a:t>
              </a:r>
              <a:r>
                <a:rPr lang="ru-RU" sz="1000" b="0" u="none" strike="noStrike">
                  <a:solidFill>
                    <a:schemeClr val="lt1"/>
                  </a:solidFill>
                  <a:effectLst/>
                  <a:uFillTx/>
                  <a:latin typeface="Times New Roman"/>
                </a:rPr>
                <a:t>февраль</a:t>
              </a:r>
              <a:endParaRPr lang="ru-RU" sz="1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444600"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0" u="none" strike="noStrike">
                  <a:solidFill>
                    <a:schemeClr val="lt1"/>
                  </a:solidFill>
                  <a:effectLst/>
                  <a:uFillTx/>
                  <a:latin typeface="Times New Roman"/>
                </a:rPr>
                <a:t>2026 г.</a:t>
              </a:r>
              <a:endParaRPr lang="ru-RU" sz="1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7" name="Группа 50"/>
          <p:cNvGrpSpPr/>
          <p:nvPr/>
        </p:nvGrpSpPr>
        <p:grpSpPr>
          <a:xfrm>
            <a:off x="4899600" y="4401360"/>
            <a:ext cx="3682080" cy="503640"/>
            <a:chOff x="4899600" y="4401360"/>
            <a:chExt cx="3682080" cy="503640"/>
          </a:xfrm>
        </p:grpSpPr>
        <p:sp>
          <p:nvSpPr>
            <p:cNvPr id="168" name="Прямоугольник с двумя скругленными соседними углами 51"/>
            <p:cNvSpPr/>
            <p:nvPr/>
          </p:nvSpPr>
          <p:spPr>
            <a:xfrm rot="5400000">
              <a:off x="6477120" y="2823480"/>
              <a:ext cx="469080" cy="362412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>
              <a:solidFill>
                <a:srgbClr val="293D8E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Прямоугольник 52"/>
            <p:cNvSpPr/>
            <p:nvPr/>
          </p:nvSpPr>
          <p:spPr>
            <a:xfrm>
              <a:off x="4980600" y="4482000"/>
              <a:ext cx="3601080" cy="42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1280" tIns="6480" rIns="6480" bIns="6480" numCol="1" spcCol="1440" anchor="ctr">
              <a:noAutofit/>
            </a:bodyPr>
            <a:lstStyle/>
            <a:p>
              <a:pPr marL="57240" lvl="1" indent="-57240" defTabSz="444600">
                <a:lnSpc>
                  <a:spcPct val="90000"/>
                </a:lnSpc>
                <a:spcAft>
                  <a:spcPts val="150"/>
                </a:spcAft>
                <a:buClr>
                  <a:srgbClr val="D85C00"/>
                </a:buClr>
                <a:buFont typeface="Symbol" charset="2"/>
                <a:buChar char=""/>
              </a:pPr>
              <a:r>
                <a:rPr lang="ru-RU" sz="1000" b="0" u="none" strike="noStrike"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latin typeface="Times New Roman"/>
                </a:rPr>
                <a:t>Формирование отчета об исполнении бюджета за 2025 год</a:t>
              </a:r>
              <a:endParaRPr lang="ru-RU" sz="1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0" name="Группа 53"/>
          <p:cNvGrpSpPr/>
          <p:nvPr/>
        </p:nvGrpSpPr>
        <p:grpSpPr>
          <a:xfrm>
            <a:off x="4373280" y="5039280"/>
            <a:ext cx="510480" cy="724320"/>
            <a:chOff x="4373280" y="5039280"/>
            <a:chExt cx="510480" cy="724320"/>
          </a:xfrm>
        </p:grpSpPr>
        <p:sp>
          <p:nvSpPr>
            <p:cNvPr id="171" name="Нашивка 54"/>
            <p:cNvSpPr/>
            <p:nvPr/>
          </p:nvSpPr>
          <p:spPr>
            <a:xfrm rot="5400000">
              <a:off x="4268880" y="5148720"/>
              <a:ext cx="724320" cy="505440"/>
            </a:xfrm>
            <a:prstGeom prst="chevron">
              <a:avLst>
                <a:gd name="adj" fmla="val 50000"/>
              </a:avLst>
            </a:prstGeom>
            <a:solidFill>
              <a:srgbClr val="4E67C8"/>
            </a:solidFill>
            <a:ln>
              <a:solidFill>
                <a:srgbClr val="293D8E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Нашивка 24"/>
            <p:cNvSpPr/>
            <p:nvPr/>
          </p:nvSpPr>
          <p:spPr>
            <a:xfrm>
              <a:off x="4373280" y="5294520"/>
              <a:ext cx="50544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80" tIns="6480" rIns="6480" bIns="6480" numCol="1" spcCol="1440" anchor="ctr">
              <a:noAutofit/>
            </a:bodyPr>
            <a:lstStyle/>
            <a:p>
              <a:pPr algn="ctr" defTabSz="444600">
                <a:lnSpc>
                  <a:spcPct val="90000"/>
                </a:lnSpc>
              </a:pPr>
              <a:r>
                <a:rPr lang="ru-RU" sz="1000" b="0" u="none" strike="noStrike">
                  <a:solidFill>
                    <a:schemeClr val="lt1"/>
                  </a:solidFill>
                  <a:effectLst/>
                  <a:uFillTx/>
                  <a:latin typeface="Times New Roman"/>
                </a:rPr>
                <a:t>Апрель-май</a:t>
              </a:r>
              <a:endParaRPr lang="ru-RU" sz="1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444600">
                <a:lnSpc>
                  <a:spcPct val="90000"/>
                </a:lnSpc>
              </a:pPr>
              <a:r>
                <a:rPr lang="ru-RU" sz="1000" b="0" u="none" strike="noStrike">
                  <a:solidFill>
                    <a:schemeClr val="lt1"/>
                  </a:solidFill>
                  <a:effectLst/>
                  <a:uFillTx/>
                  <a:latin typeface="Times New Roman"/>
                </a:rPr>
                <a:t>2026 г.</a:t>
              </a:r>
              <a:endParaRPr lang="ru-RU" sz="1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3" name="Группа 56"/>
          <p:cNvGrpSpPr/>
          <p:nvPr/>
        </p:nvGrpSpPr>
        <p:grpSpPr>
          <a:xfrm>
            <a:off x="4894920" y="5019480"/>
            <a:ext cx="3629160" cy="497520"/>
            <a:chOff x="4894920" y="5019480"/>
            <a:chExt cx="3629160" cy="497520"/>
          </a:xfrm>
        </p:grpSpPr>
        <p:sp>
          <p:nvSpPr>
            <p:cNvPr id="174" name="Прямоугольник с двумя скругленными соседними углами 57"/>
            <p:cNvSpPr/>
            <p:nvPr/>
          </p:nvSpPr>
          <p:spPr>
            <a:xfrm rot="5400000">
              <a:off x="6477480" y="3441960"/>
              <a:ext cx="469080" cy="362412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>
              <a:solidFill>
                <a:srgbClr val="293D8E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" name="Прямоугольник 58"/>
            <p:cNvSpPr/>
            <p:nvPr/>
          </p:nvSpPr>
          <p:spPr>
            <a:xfrm>
              <a:off x="4894920" y="5094000"/>
              <a:ext cx="3601080" cy="42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1280" tIns="6480" rIns="6480" bIns="6480" numCol="1" spcCol="1440" anchor="ctr">
              <a:noAutofit/>
            </a:bodyPr>
            <a:lstStyle/>
            <a:p>
              <a:pPr marL="57240" lvl="1" indent="-57240" defTabSz="444600">
                <a:lnSpc>
                  <a:spcPct val="90000"/>
                </a:lnSpc>
                <a:spcAft>
                  <a:spcPts val="150"/>
                </a:spcAft>
                <a:buClr>
                  <a:srgbClr val="D85C00"/>
                </a:buClr>
                <a:buFont typeface="Symbol" charset="2"/>
                <a:buChar char=""/>
              </a:pPr>
              <a:r>
                <a:rPr lang="ru-RU" sz="1000" b="0" u="none" strike="noStrike"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latin typeface="Times New Roman"/>
                </a:rPr>
                <a:t>Проведение публичных слушаний по исполнению бюджета за 2025 год</a:t>
              </a:r>
              <a:endParaRPr lang="ru-RU" sz="1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6" name="Группа 59"/>
          <p:cNvGrpSpPr/>
          <p:nvPr/>
        </p:nvGrpSpPr>
        <p:grpSpPr>
          <a:xfrm>
            <a:off x="4392000" y="5639760"/>
            <a:ext cx="510480" cy="724320"/>
            <a:chOff x="4392000" y="5639760"/>
            <a:chExt cx="510480" cy="724320"/>
          </a:xfrm>
        </p:grpSpPr>
        <p:sp>
          <p:nvSpPr>
            <p:cNvPr id="177" name="Нашивка 60"/>
            <p:cNvSpPr/>
            <p:nvPr/>
          </p:nvSpPr>
          <p:spPr>
            <a:xfrm rot="5400000">
              <a:off x="4287600" y="5749200"/>
              <a:ext cx="724320" cy="505440"/>
            </a:xfrm>
            <a:prstGeom prst="chevron">
              <a:avLst>
                <a:gd name="adj" fmla="val 50000"/>
              </a:avLst>
            </a:prstGeom>
            <a:solidFill>
              <a:srgbClr val="4E67C8"/>
            </a:solidFill>
            <a:ln>
              <a:solidFill>
                <a:srgbClr val="293D8E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" name="Нашивка 28"/>
            <p:cNvSpPr/>
            <p:nvPr/>
          </p:nvSpPr>
          <p:spPr>
            <a:xfrm>
              <a:off x="4392000" y="5895000"/>
              <a:ext cx="50544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480" tIns="6480" rIns="6480" bIns="6480" numCol="1" spcCol="1440" anchor="ctr">
              <a:noAutofit/>
            </a:bodyPr>
            <a:lstStyle/>
            <a:p>
              <a:pPr algn="ctr" defTabSz="444600"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0" u="none" strike="noStrike">
                  <a:solidFill>
                    <a:schemeClr val="lt1"/>
                  </a:solidFill>
                  <a:effectLst/>
                  <a:uFillTx/>
                  <a:latin typeface="Times New Roman"/>
                </a:rPr>
                <a:t>Май 2026 г.</a:t>
              </a:r>
              <a:endParaRPr lang="ru-RU" sz="1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9" name="Группа 62"/>
          <p:cNvGrpSpPr/>
          <p:nvPr/>
        </p:nvGrpSpPr>
        <p:grpSpPr>
          <a:xfrm>
            <a:off x="4919760" y="5639760"/>
            <a:ext cx="3629160" cy="469080"/>
            <a:chOff x="4919760" y="5639760"/>
            <a:chExt cx="3629160" cy="469080"/>
          </a:xfrm>
        </p:grpSpPr>
        <p:sp>
          <p:nvSpPr>
            <p:cNvPr id="180" name="Прямоугольник с двумя скругленными соседними углами 63"/>
            <p:cNvSpPr/>
            <p:nvPr/>
          </p:nvSpPr>
          <p:spPr>
            <a:xfrm rot="5400000">
              <a:off x="6502320" y="4062240"/>
              <a:ext cx="469080" cy="362412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>
              <a:solidFill>
                <a:srgbClr val="293D8E"/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" name="Прямоугольник 64"/>
            <p:cNvSpPr/>
            <p:nvPr/>
          </p:nvSpPr>
          <p:spPr>
            <a:xfrm>
              <a:off x="4919760" y="5662800"/>
              <a:ext cx="3601080" cy="42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1280" tIns="6480" rIns="6480" bIns="6480" numCol="1" spcCol="1440" anchor="ctr">
              <a:noAutofit/>
            </a:bodyPr>
            <a:lstStyle/>
            <a:p>
              <a:pPr marL="57240" lvl="1" indent="-57240" defTabSz="444600">
                <a:lnSpc>
                  <a:spcPct val="90000"/>
                </a:lnSpc>
                <a:spcAft>
                  <a:spcPts val="150"/>
                </a:spcAft>
                <a:buClr>
                  <a:srgbClr val="D85C00"/>
                </a:buClr>
                <a:buFont typeface="Symbol" charset="2"/>
                <a:buChar char=""/>
              </a:pPr>
              <a:r>
                <a:rPr lang="ru-RU" sz="1000" b="0" u="none" strike="noStrike">
                  <a:solidFill>
                    <a:schemeClr val="accent5">
                      <a:lumMod val="75000"/>
                    </a:schemeClr>
                  </a:solidFill>
                  <a:effectLst/>
                  <a:uFillTx/>
                  <a:latin typeface="Times New Roman"/>
                </a:rPr>
                <a:t>Рассмотрение и утверждение годового отчета об исполнении отчета о бюджете  за 2025 год</a:t>
              </a:r>
              <a:endParaRPr lang="ru-RU" sz="1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182" name="Picture 4" descr="Бюджетный процесс"/>
          <p:cNvPicPr/>
          <p:nvPr/>
        </p:nvPicPr>
        <p:blipFill>
          <a:blip r:embed="rId2"/>
          <a:stretch/>
        </p:blipFill>
        <p:spPr>
          <a:xfrm>
            <a:off x="467640" y="2792160"/>
            <a:ext cx="3464640" cy="2142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395640" y="2277000"/>
            <a:ext cx="8059680" cy="4387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457200" indent="-457200" algn="just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</a:pPr>
            <a:r>
              <a:rPr lang="ru-RU" sz="24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Положения послания Президента Российской Федерации Федеральному Собранию Российской Федерации, определяющие бюджетную политику;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algn="just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</a:pPr>
            <a:r>
              <a:rPr lang="ru-RU" sz="24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 Указы Президента Российской Федерации;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algn="just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</a:pPr>
            <a:r>
              <a:rPr lang="ru-RU" sz="24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 Изменения федерального, регионального и местного законодательства; 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algn="just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</a:pPr>
            <a:r>
              <a:rPr lang="ru-RU" sz="24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 Основные направления бюджетной и налоговой политики муниципального округа; 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algn="just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</a:pPr>
            <a:r>
              <a:rPr lang="ru-RU" sz="24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 Прогноз социально-экономического развития муниципального округа;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algn="just" defTabSz="914400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"/>
            </a:pPr>
            <a:r>
              <a:rPr lang="ru-RU" sz="24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 Муниципальные программы  округа.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title"/>
          </p:nvPr>
        </p:nvSpPr>
        <p:spPr>
          <a:xfrm>
            <a:off x="251640" y="260640"/>
            <a:ext cx="8564040" cy="1795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182880"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200" b="1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При составлении проекта бюджета </a:t>
            </a:r>
            <a:br>
              <a:rPr sz="2200"/>
            </a:br>
            <a:r>
              <a:rPr lang="ru-RU" sz="2200" b="1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Ардатовского муниципального округа на 2026 год </a:t>
            </a:r>
            <a:br>
              <a:rPr sz="2200"/>
            </a:br>
            <a:r>
              <a:rPr lang="ru-RU" sz="2200" b="1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и плановый период 2027-2028 годов учтены: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5" name="Picture 2" descr="Нормативные документы по противопожарной безопасности, охране труда и  гражданской обороны"/>
          <p:cNvPicPr/>
          <p:nvPr/>
        </p:nvPicPr>
        <p:blipFill>
          <a:blip r:embed="rId2"/>
          <a:stretch/>
        </p:blipFill>
        <p:spPr>
          <a:xfrm>
            <a:off x="6571800" y="332640"/>
            <a:ext cx="1916640" cy="1434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187640" y="332640"/>
            <a:ext cx="6507360" cy="113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500" b="1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Приоритетные направления бюджетной политики Ардатовского муниципального округа  на 2026-2028 годы являются:</a:t>
            </a:r>
            <a:endParaRPr lang="ru-RU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67640" y="1858320"/>
            <a:ext cx="8224560" cy="345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9999"/>
          </a:bodyPr>
          <a:lstStyle/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Сохранение бюджетной устойчивости, увеличение доходной части бюджета;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Поддержание уровня сбалансированности бюджетной системы;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Обеспечение сохранения параметров по уровню заработной платы отдельных категорий работников социальной сферы в рамках реализации "майских" указов Президента;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Софинансирование социально-значимых расходов;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Обязательства, вытекающие из муниципальных программ;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Бюджетные инвестиции; 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18288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Обеспечение выполнения муниципальных функций.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None/>
              <a:tabLst>
                <a:tab pos="0" algn="l"/>
              </a:tabLst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8" name="Picture 2" descr="Чем задача отличается от цели? / Хабр"/>
          <p:cNvPicPr/>
          <p:nvPr/>
        </p:nvPicPr>
        <p:blipFill>
          <a:blip r:embed="rId3"/>
          <a:stretch/>
        </p:blipFill>
        <p:spPr>
          <a:xfrm>
            <a:off x="2123640" y="5517360"/>
            <a:ext cx="5322240" cy="1074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4560" cy="84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0000"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500" b="1" u="none" strike="noStrike"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Times New Roman"/>
              </a:rPr>
              <a:t>Основные показатели социально-экономического развития Ардатовского муниципального округа</a:t>
            </a:r>
            <a:endParaRPr lang="ru-RU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90" name="Таблица 2"/>
          <p:cNvGraphicFramePr/>
          <p:nvPr/>
        </p:nvGraphicFramePr>
        <p:xfrm>
          <a:off x="467640" y="1201320"/>
          <a:ext cx="8362440" cy="4287720"/>
        </p:xfrm>
        <a:graphic>
          <a:graphicData uri="http://schemas.openxmlformats.org/drawingml/2006/table">
            <a:tbl>
              <a:tblPr/>
              <a:tblGrid>
                <a:gridCol w="375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36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Единицы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измерения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2024 </a:t>
                      </a:r>
                      <a:br>
                        <a:rPr sz="1000"/>
                      </a:br>
                      <a:r>
                        <a:rPr lang="ru-RU" sz="1000" b="1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факт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2025</a:t>
                      </a:r>
                      <a:br>
                        <a:rPr sz="1000"/>
                      </a:br>
                      <a:r>
                        <a:rPr lang="ru-RU" sz="1000" b="1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2026</a:t>
                      </a:r>
                      <a:br>
                        <a:rPr sz="1000"/>
                      </a:br>
                      <a:r>
                        <a:rPr lang="ru-RU" sz="1000" b="1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2027</a:t>
                      </a:r>
                      <a:br>
                        <a:rPr sz="1000"/>
                      </a:br>
                      <a:r>
                        <a:rPr lang="ru-RU" sz="1000" b="1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2028</a:t>
                      </a:r>
                      <a:br>
                        <a:rPr sz="1000"/>
                      </a:br>
                      <a:r>
                        <a:rPr lang="ru-RU" sz="1000" b="1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прогноз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Численность постоянного населения (в среднегодовом исчислении)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22149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22107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22052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22007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21972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Объем отгруженных товаров собственного производства, выполненных работ и услуг (по полному кругу предприятий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млн. рублей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6642,6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7322,4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7749,8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8110,5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8483,7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Число малых и средних предприятий, включая микропредприятия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единица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422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427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429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432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435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0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Инвестиции в основной капитал за счет всех источников финансирования (по полному кругу предприятий)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млн. рублей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1723,9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5926,6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2508,5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2335,8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2445,7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8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Уровень обеспеченности населения жильем (на конец года)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кв. м на человека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31,12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31,20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31,27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31,33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31,37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8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Численность официально зарегистрированных безработных, на конец года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8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Фонд заработной платы (по полному кругу организаций)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млн. рублей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2710,7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3087,2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3345,8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3623,5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3927,9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0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Номинальная начисленная заработная плата работников (по полному кругу организаций)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рубль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45711,3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53608,4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57029,4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61762,8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66951,3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8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Численность работников, формирующих фонд оплаты труда (по полному кругу организаций)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4942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4799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4889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4889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4889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54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Оборот розничной торговли по крупным и средним организациям (без организаций с численностью работающих менее 15 человек), в ценах соответствующих лет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8928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млн. рублей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1566,4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1674,5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1874,3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2031,1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2196,8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3240" marR="32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91" name="Picture 2" descr="Основные социально-экономические показатели Поморья по итогам 10 месяцев  года выше средних по стране"/>
          <p:cNvPicPr/>
          <p:nvPr/>
        </p:nvPicPr>
        <p:blipFill>
          <a:blip r:embed="rId2"/>
          <a:stretch/>
        </p:blipFill>
        <p:spPr>
          <a:xfrm>
            <a:off x="2912016" y="5489040"/>
            <a:ext cx="2936880" cy="1362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1924</TotalTime>
  <Words>3450</Words>
  <Application>Microsoft Office PowerPoint</Application>
  <PresentationFormat>Экран (4:3)</PresentationFormat>
  <Paragraphs>634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Georgia</vt:lpstr>
      <vt:lpstr>Symbol</vt:lpstr>
      <vt:lpstr>Times New Roman</vt:lpstr>
      <vt:lpstr>Trebuchet MS</vt:lpstr>
      <vt:lpstr>Wingdings</vt:lpstr>
      <vt:lpstr>Воздушный поток</vt:lpstr>
      <vt:lpstr>     </vt:lpstr>
      <vt:lpstr>                                    Коротко о бюджете Бюджет  – форма образования и расходования денежных средств, предназначенных для финансового обеспечения задач и функций государства и местного самоуправления. Бюджет для граждан – документ (аналитический материал), разрабатываемый  и публикуемый в открытом доступе финансовым управлением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 Бюджетная система Российской Федерации –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Федерации. Бюджетный процесс – деятельность государственных органов власти, органов местного самоуправления и иных участников по составлению и рассмотрению проектов бюджетов, утверждению и исполнению бюджетов, контролю за их исполнением, осуществлению бюджетного учёта, составлению, внешней проверке, рассмотрению и утверждению бюджетной отчётности. </vt:lpstr>
      <vt:lpstr>Презентация PowerPoint</vt:lpstr>
      <vt:lpstr>Участие граждан в бюджетном процессе</vt:lpstr>
      <vt:lpstr>Бюджетная система  Российской Федерации</vt:lpstr>
      <vt:lpstr>Бюджетный процесс в Ардатовском муниципальном округе</vt:lpstr>
      <vt:lpstr>При составлении проекта бюджета  Ардатовского муниципального округа на 2026 год  и плановый период 2027-2028 годов учтены:</vt:lpstr>
      <vt:lpstr>Приоритетные направления бюджетной политики Ардатовского муниципального округа  на 2026-2028 годы являются:</vt:lpstr>
      <vt:lpstr>Основные показатели социально-экономического развития Ардатовского муниципального округа</vt:lpstr>
      <vt:lpstr>Доходы и расходы бюджета</vt:lpstr>
      <vt:lpstr>Основные параметры проекта бюджета Ардатовского муниципального округа на 2026 год и плановый период 2027-2028 годов</vt:lpstr>
      <vt:lpstr>Доходы бюджета Ардатовского муниципального округа на 2026-2028 годы, тыс. рублей</vt:lpstr>
      <vt:lpstr>Местные налоги: ставки и льготы</vt:lpstr>
      <vt:lpstr>Расходы бюджета Ардатовского муниципального округа Нижегородской области на 2026 год и плановый период 2027-2028 годов, тыс. рублей</vt:lpstr>
      <vt:lpstr>Программный бюджет – это бюджет, сформированный на основе государственных или муниципальных программ. Каждая программа увязывает бюджетные ассигнования с результатами их использования для достижения заявленных целей. Программный бюджет призван повысить качество формирования и исполнения главного финансового документа.</vt:lpstr>
      <vt:lpstr>Расходы на реализацию муниципальных программ,  тыс. рублей</vt:lpstr>
      <vt:lpstr>Расходы на реализацию муниципальных программ,  тыс. рублей (продолжение)</vt:lpstr>
      <vt:lpstr>Муниципальные учреждения Ардатовского муниципального округа Нижегородской области</vt:lpstr>
      <vt:lpstr>Презентация PowerPoint</vt:lpstr>
      <vt:lpstr>Расходы на систему образования  Ардатовского муниципального округа</vt:lpstr>
      <vt:lpstr>Презентация PowerPoint</vt:lpstr>
      <vt:lpstr>Расходы на систему отрасли культуры и спорта  Ардатовского муниципального округа</vt:lpstr>
      <vt:lpstr>Основные направления расходов бюджета  Ардатовского муниципального округа</vt:lpstr>
      <vt:lpstr>Основные направления расходов бюджета  Ардатовского муниципального округа</vt:lpstr>
      <vt:lpstr>       Муниципальный долг — обязательства, возникающие из муниципальных 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РФ, принятые на себя муниципальным образованием.</vt:lpstr>
      <vt:lpstr>Разработчиком брошюры «Бюджет для граждан»  является управление финансов администрации Ардатовского муниципального округа Нижегородской области   607130 Нижегородская область р.п. Ардатов ул. Ленина д. 28  Телефоны: 5-01-32                      5-23-25                      5-12-70 ard_finotdel@mts-nn.ru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subject/>
  <dc:creator>Chusova</dc:creator>
  <dc:description/>
  <cp:lastModifiedBy>Управление Финансов</cp:lastModifiedBy>
  <cp:revision>207</cp:revision>
  <cp:lastPrinted>2025-12-03T10:53:05Z</cp:lastPrinted>
  <dcterms:created xsi:type="dcterms:W3CDTF">2025-01-21T06:34:20Z</dcterms:created>
  <dcterms:modified xsi:type="dcterms:W3CDTF">2026-03-04T10:42:53Z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Экран (4:3)</vt:lpwstr>
  </property>
  <property fmtid="{D5CDD505-2E9C-101B-9397-08002B2CF9AE}" pid="4" name="Slides">
    <vt:i4>30</vt:i4>
  </property>
</Properties>
</file>